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2"/>
  </p:notesMasterIdLst>
  <p:handoutMasterIdLst>
    <p:handoutMasterId r:id="rId43"/>
  </p:handoutMasterIdLst>
  <p:sldIdLst>
    <p:sldId id="256" r:id="rId2"/>
    <p:sldId id="393" r:id="rId3"/>
    <p:sldId id="396" r:id="rId4"/>
    <p:sldId id="257" r:id="rId5"/>
    <p:sldId id="390" r:id="rId6"/>
    <p:sldId id="418" r:id="rId7"/>
    <p:sldId id="421" r:id="rId8"/>
    <p:sldId id="420" r:id="rId9"/>
    <p:sldId id="423" r:id="rId10"/>
    <p:sldId id="424" r:id="rId11"/>
    <p:sldId id="425" r:id="rId12"/>
    <p:sldId id="426" r:id="rId13"/>
    <p:sldId id="400" r:id="rId14"/>
    <p:sldId id="399" r:id="rId15"/>
    <p:sldId id="401" r:id="rId16"/>
    <p:sldId id="402" r:id="rId17"/>
    <p:sldId id="391" r:id="rId18"/>
    <p:sldId id="403" r:id="rId19"/>
    <p:sldId id="394" r:id="rId20"/>
    <p:sldId id="395" r:id="rId21"/>
    <p:sldId id="397" r:id="rId22"/>
    <p:sldId id="398" r:id="rId23"/>
    <p:sldId id="404" r:id="rId24"/>
    <p:sldId id="405" r:id="rId25"/>
    <p:sldId id="406" r:id="rId26"/>
    <p:sldId id="407" r:id="rId27"/>
    <p:sldId id="408" r:id="rId28"/>
    <p:sldId id="409" r:id="rId29"/>
    <p:sldId id="411" r:id="rId30"/>
    <p:sldId id="410" r:id="rId31"/>
    <p:sldId id="412" r:id="rId32"/>
    <p:sldId id="413" r:id="rId33"/>
    <p:sldId id="414" r:id="rId34"/>
    <p:sldId id="415" r:id="rId35"/>
    <p:sldId id="377" r:id="rId36"/>
    <p:sldId id="367" r:id="rId37"/>
    <p:sldId id="416" r:id="rId38"/>
    <p:sldId id="417" r:id="rId39"/>
    <p:sldId id="321" r:id="rId40"/>
    <p:sldId id="304"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C143A"/>
    <a:srgbClr val="3E9CD0"/>
    <a:srgbClr val="357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1" autoAdjust="0"/>
    <p:restoredTop sz="94675" autoAdjust="0"/>
  </p:normalViewPr>
  <p:slideViewPr>
    <p:cSldViewPr>
      <p:cViewPr varScale="1">
        <p:scale>
          <a:sx n="65" d="100"/>
          <a:sy n="65" d="100"/>
        </p:scale>
        <p:origin x="-1336"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r>
              <a:rPr lang="en-US" smtClean="0"/>
              <a:t>10/05/17</a:t>
            </a: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CC81EEB4-7B2A-48CE-8E75-26EC9FD58727}" type="slidenum">
              <a:rPr lang="en-US" smtClean="0"/>
              <a:t>‹#›</a:t>
            </a:fld>
            <a:endParaRPr lang="en-US" dirty="0"/>
          </a:p>
        </p:txBody>
      </p:sp>
    </p:spTree>
    <p:extLst>
      <p:ext uri="{BB962C8B-B14F-4D97-AF65-F5344CB8AC3E}">
        <p14:creationId xmlns:p14="http://schemas.microsoft.com/office/powerpoint/2010/main" val="3088643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27" tIns="45713" rIns="91427" bIns="45713" rtlCol="0"/>
          <a:lstStyle>
            <a:lvl1pPr algn="r">
              <a:defRPr sz="1200"/>
            </a:lvl1pPr>
          </a:lstStyle>
          <a:p>
            <a:r>
              <a:rPr lang="en-US" smtClean="0"/>
              <a:t>10/05/17</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7" tIns="45713" rIns="91427" bIns="45713" rtlCol="0" anchor="b"/>
          <a:lstStyle>
            <a:lvl1pPr algn="r">
              <a:defRPr sz="1200"/>
            </a:lvl1pPr>
          </a:lstStyle>
          <a:p>
            <a:fld id="{584C87D8-86A1-4157-B2EC-13A98F4574B7}" type="slidenum">
              <a:rPr lang="en-US" smtClean="0"/>
              <a:t>‹#›</a:t>
            </a:fld>
            <a:endParaRPr lang="en-US" dirty="0"/>
          </a:p>
        </p:txBody>
      </p:sp>
    </p:spTree>
    <p:extLst>
      <p:ext uri="{BB962C8B-B14F-4D97-AF65-F5344CB8AC3E}">
        <p14:creationId xmlns:p14="http://schemas.microsoft.com/office/powerpoint/2010/main" val="4060174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10/05/17</a:t>
            </a:r>
            <a:endParaRPr lang="en-US" dirty="0"/>
          </a:p>
        </p:txBody>
      </p:sp>
      <p:sp>
        <p:nvSpPr>
          <p:cNvPr id="5" name="Slide Number Placeholder 4"/>
          <p:cNvSpPr>
            <a:spLocks noGrp="1"/>
          </p:cNvSpPr>
          <p:nvPr>
            <p:ph type="sldNum" sz="quarter" idx="11"/>
          </p:nvPr>
        </p:nvSpPr>
        <p:spPr/>
        <p:txBody>
          <a:bodyPr/>
          <a:lstStyle/>
          <a:p>
            <a:fld id="{584C87D8-86A1-4157-B2EC-13A98F4574B7}" type="slidenum">
              <a:rPr lang="en-US" smtClean="0"/>
              <a:t>1</a:t>
            </a:fld>
            <a:endParaRPr lang="en-US" dirty="0"/>
          </a:p>
        </p:txBody>
      </p:sp>
    </p:spTree>
    <p:extLst>
      <p:ext uri="{BB962C8B-B14F-4D97-AF65-F5344CB8AC3E}">
        <p14:creationId xmlns:p14="http://schemas.microsoft.com/office/powerpoint/2010/main" val="1564867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17</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18</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19</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20</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21</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22</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23</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24</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25</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26</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2</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27</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28</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29</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30</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31</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32</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33</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34</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10/05/17</a:t>
            </a:r>
            <a:endParaRPr lang="en-US" dirty="0"/>
          </a:p>
        </p:txBody>
      </p:sp>
      <p:sp>
        <p:nvSpPr>
          <p:cNvPr id="5" name="Slide Number Placeholder 4"/>
          <p:cNvSpPr>
            <a:spLocks noGrp="1"/>
          </p:cNvSpPr>
          <p:nvPr>
            <p:ph type="sldNum" sz="quarter" idx="11"/>
          </p:nvPr>
        </p:nvSpPr>
        <p:spPr/>
        <p:txBody>
          <a:bodyPr/>
          <a:lstStyle/>
          <a:p>
            <a:fld id="{584C87D8-86A1-4157-B2EC-13A98F4574B7}" type="slidenum">
              <a:rPr lang="en-US" smtClean="0"/>
              <a:t>35</a:t>
            </a:fld>
            <a:endParaRPr lang="en-US" dirty="0"/>
          </a:p>
        </p:txBody>
      </p:sp>
    </p:spTree>
    <p:extLst>
      <p:ext uri="{BB962C8B-B14F-4D97-AF65-F5344CB8AC3E}">
        <p14:creationId xmlns:p14="http://schemas.microsoft.com/office/powerpoint/2010/main" val="2681125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10/05/17</a:t>
            </a:r>
            <a:endParaRPr lang="en-US" dirty="0"/>
          </a:p>
        </p:txBody>
      </p:sp>
      <p:sp>
        <p:nvSpPr>
          <p:cNvPr id="5" name="Slide Number Placeholder 4"/>
          <p:cNvSpPr>
            <a:spLocks noGrp="1"/>
          </p:cNvSpPr>
          <p:nvPr>
            <p:ph type="sldNum" sz="quarter" idx="11"/>
          </p:nvPr>
        </p:nvSpPr>
        <p:spPr/>
        <p:txBody>
          <a:bodyPr/>
          <a:lstStyle/>
          <a:p>
            <a:fld id="{584C87D8-86A1-4157-B2EC-13A98F4574B7}" type="slidenum">
              <a:rPr lang="en-US" smtClean="0"/>
              <a:t>36</a:t>
            </a:fld>
            <a:endParaRPr lang="en-US" dirty="0"/>
          </a:p>
        </p:txBody>
      </p:sp>
    </p:spTree>
    <p:extLst>
      <p:ext uri="{BB962C8B-B14F-4D97-AF65-F5344CB8AC3E}">
        <p14:creationId xmlns:p14="http://schemas.microsoft.com/office/powerpoint/2010/main" val="250936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3</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10/05/17</a:t>
            </a:r>
            <a:endParaRPr lang="en-US" dirty="0"/>
          </a:p>
        </p:txBody>
      </p:sp>
      <p:sp>
        <p:nvSpPr>
          <p:cNvPr id="5" name="Slide Number Placeholder 4"/>
          <p:cNvSpPr>
            <a:spLocks noGrp="1"/>
          </p:cNvSpPr>
          <p:nvPr>
            <p:ph type="sldNum" sz="quarter" idx="11"/>
          </p:nvPr>
        </p:nvSpPr>
        <p:spPr/>
        <p:txBody>
          <a:bodyPr/>
          <a:lstStyle/>
          <a:p>
            <a:fld id="{584C87D8-86A1-4157-B2EC-13A98F4574B7}" type="slidenum">
              <a:rPr lang="en-US" smtClean="0"/>
              <a:t>37</a:t>
            </a:fld>
            <a:endParaRPr lang="en-US" dirty="0"/>
          </a:p>
        </p:txBody>
      </p:sp>
    </p:spTree>
    <p:extLst>
      <p:ext uri="{BB962C8B-B14F-4D97-AF65-F5344CB8AC3E}">
        <p14:creationId xmlns:p14="http://schemas.microsoft.com/office/powerpoint/2010/main" val="2509363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10/05/17</a:t>
            </a:r>
            <a:endParaRPr lang="en-US" dirty="0"/>
          </a:p>
        </p:txBody>
      </p:sp>
      <p:sp>
        <p:nvSpPr>
          <p:cNvPr id="5" name="Slide Number Placeholder 4"/>
          <p:cNvSpPr>
            <a:spLocks noGrp="1"/>
          </p:cNvSpPr>
          <p:nvPr>
            <p:ph type="sldNum" sz="quarter" idx="11"/>
          </p:nvPr>
        </p:nvSpPr>
        <p:spPr/>
        <p:txBody>
          <a:bodyPr/>
          <a:lstStyle/>
          <a:p>
            <a:fld id="{584C87D8-86A1-4157-B2EC-13A98F4574B7}" type="slidenum">
              <a:rPr lang="en-US" smtClean="0"/>
              <a:t>38</a:t>
            </a:fld>
            <a:endParaRPr lang="en-US" dirty="0"/>
          </a:p>
        </p:txBody>
      </p:sp>
    </p:spTree>
    <p:extLst>
      <p:ext uri="{BB962C8B-B14F-4D97-AF65-F5344CB8AC3E}">
        <p14:creationId xmlns:p14="http://schemas.microsoft.com/office/powerpoint/2010/main" val="2509363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10/05/17</a:t>
            </a:r>
            <a:endParaRPr lang="en-US" dirty="0"/>
          </a:p>
        </p:txBody>
      </p:sp>
      <p:sp>
        <p:nvSpPr>
          <p:cNvPr id="5" name="Slide Number Placeholder 4"/>
          <p:cNvSpPr>
            <a:spLocks noGrp="1"/>
          </p:cNvSpPr>
          <p:nvPr>
            <p:ph type="sldNum" sz="quarter" idx="11"/>
          </p:nvPr>
        </p:nvSpPr>
        <p:spPr/>
        <p:txBody>
          <a:bodyPr/>
          <a:lstStyle/>
          <a:p>
            <a:fld id="{584C87D8-86A1-4157-B2EC-13A98F4574B7}" type="slidenum">
              <a:rPr lang="en-US" smtClean="0"/>
              <a:t>39</a:t>
            </a:fld>
            <a:endParaRPr lang="en-US" dirty="0"/>
          </a:p>
        </p:txBody>
      </p:sp>
    </p:spTree>
    <p:extLst>
      <p:ext uri="{BB962C8B-B14F-4D97-AF65-F5344CB8AC3E}">
        <p14:creationId xmlns:p14="http://schemas.microsoft.com/office/powerpoint/2010/main" val="3829369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10/05/17</a:t>
            </a:r>
            <a:endParaRPr lang="en-US" dirty="0"/>
          </a:p>
        </p:txBody>
      </p:sp>
      <p:sp>
        <p:nvSpPr>
          <p:cNvPr id="5" name="Slide Number Placeholder 4"/>
          <p:cNvSpPr>
            <a:spLocks noGrp="1"/>
          </p:cNvSpPr>
          <p:nvPr>
            <p:ph type="sldNum" sz="quarter" idx="11"/>
          </p:nvPr>
        </p:nvSpPr>
        <p:spPr/>
        <p:txBody>
          <a:bodyPr/>
          <a:lstStyle/>
          <a:p>
            <a:fld id="{584C87D8-86A1-4157-B2EC-13A98F4574B7}" type="slidenum">
              <a:rPr lang="en-US" smtClean="0"/>
              <a:t>40</a:t>
            </a:fld>
            <a:endParaRPr lang="en-US" dirty="0"/>
          </a:p>
        </p:txBody>
      </p:sp>
    </p:spTree>
    <p:extLst>
      <p:ext uri="{BB962C8B-B14F-4D97-AF65-F5344CB8AC3E}">
        <p14:creationId xmlns:p14="http://schemas.microsoft.com/office/powerpoint/2010/main" val="136923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4</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C87D8-86A1-4157-B2EC-13A98F4574B7}" type="slidenum">
              <a:rPr lang="en-US" smtClean="0"/>
              <a:t>5</a:t>
            </a:fld>
            <a:endParaRPr lang="en-US" dirty="0"/>
          </a:p>
        </p:txBody>
      </p:sp>
      <p:sp>
        <p:nvSpPr>
          <p:cNvPr id="5" name="Date Placeholder 4"/>
          <p:cNvSpPr>
            <a:spLocks noGrp="1"/>
          </p:cNvSpPr>
          <p:nvPr>
            <p:ph type="dt" idx="11"/>
          </p:nvPr>
        </p:nvSpPr>
        <p:spPr/>
        <p:txBody>
          <a:bodyPr/>
          <a:lstStyle/>
          <a:p>
            <a:r>
              <a:rPr lang="en-US" smtClean="0"/>
              <a:t>10/05/17</a:t>
            </a:r>
            <a:endParaRPr lang="en-US" dirty="0"/>
          </a:p>
        </p:txBody>
      </p:sp>
    </p:spTree>
    <p:extLst>
      <p:ext uri="{BB962C8B-B14F-4D97-AF65-F5344CB8AC3E}">
        <p14:creationId xmlns:p14="http://schemas.microsoft.com/office/powerpoint/2010/main" val="211036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Date Placeholder 3"/>
          <p:cNvSpPr>
            <a:spLocks noGrp="1"/>
          </p:cNvSpPr>
          <p:nvPr>
            <p:ph type="dt" idx="10"/>
          </p:nvPr>
        </p:nvSpPr>
        <p:spPr/>
        <p:txBody>
          <a:bodyPr/>
          <a:lstStyle/>
          <a:p>
            <a:r>
              <a:rPr lang="en-US" smtClean="0"/>
              <a:t>10/05/17</a:t>
            </a:r>
            <a:endParaRPr lang="en-US" dirty="0"/>
          </a:p>
        </p:txBody>
      </p:sp>
      <p:sp>
        <p:nvSpPr>
          <p:cNvPr id="5" name="Slide Number Placeholder 4"/>
          <p:cNvSpPr>
            <a:spLocks noGrp="1"/>
          </p:cNvSpPr>
          <p:nvPr>
            <p:ph type="sldNum" sz="quarter" idx="11"/>
          </p:nvPr>
        </p:nvSpPr>
        <p:spPr/>
        <p:txBody>
          <a:bodyPr/>
          <a:lstStyle/>
          <a:p>
            <a:fld id="{584C87D8-86A1-4157-B2EC-13A98F4574B7}" type="slidenum">
              <a:rPr lang="en-US" smtClean="0"/>
              <a:t>13</a:t>
            </a:fld>
            <a:endParaRPr lang="en-US" dirty="0"/>
          </a:p>
        </p:txBody>
      </p:sp>
    </p:spTree>
    <p:extLst>
      <p:ext uri="{BB962C8B-B14F-4D97-AF65-F5344CB8AC3E}">
        <p14:creationId xmlns:p14="http://schemas.microsoft.com/office/powerpoint/2010/main" val="227499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Date Placeholder 3"/>
          <p:cNvSpPr>
            <a:spLocks noGrp="1"/>
          </p:cNvSpPr>
          <p:nvPr>
            <p:ph type="dt" idx="10"/>
          </p:nvPr>
        </p:nvSpPr>
        <p:spPr/>
        <p:txBody>
          <a:bodyPr/>
          <a:lstStyle/>
          <a:p>
            <a:r>
              <a:rPr lang="en-US" smtClean="0"/>
              <a:t>10/05/17</a:t>
            </a:r>
            <a:endParaRPr lang="en-US" dirty="0"/>
          </a:p>
        </p:txBody>
      </p:sp>
      <p:sp>
        <p:nvSpPr>
          <p:cNvPr id="5" name="Slide Number Placeholder 4"/>
          <p:cNvSpPr>
            <a:spLocks noGrp="1"/>
          </p:cNvSpPr>
          <p:nvPr>
            <p:ph type="sldNum" sz="quarter" idx="11"/>
          </p:nvPr>
        </p:nvSpPr>
        <p:spPr/>
        <p:txBody>
          <a:bodyPr/>
          <a:lstStyle/>
          <a:p>
            <a:fld id="{584C87D8-86A1-4157-B2EC-13A98F4574B7}" type="slidenum">
              <a:rPr lang="en-US" smtClean="0"/>
              <a:t>14</a:t>
            </a:fld>
            <a:endParaRPr lang="en-US" dirty="0"/>
          </a:p>
        </p:txBody>
      </p:sp>
    </p:spTree>
    <p:extLst>
      <p:ext uri="{BB962C8B-B14F-4D97-AF65-F5344CB8AC3E}">
        <p14:creationId xmlns:p14="http://schemas.microsoft.com/office/powerpoint/2010/main" val="2274991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Date Placeholder 3"/>
          <p:cNvSpPr>
            <a:spLocks noGrp="1"/>
          </p:cNvSpPr>
          <p:nvPr>
            <p:ph type="dt" idx="10"/>
          </p:nvPr>
        </p:nvSpPr>
        <p:spPr/>
        <p:txBody>
          <a:bodyPr/>
          <a:lstStyle/>
          <a:p>
            <a:r>
              <a:rPr lang="en-US" smtClean="0"/>
              <a:t>10/05/17</a:t>
            </a:r>
            <a:endParaRPr lang="en-US" dirty="0"/>
          </a:p>
        </p:txBody>
      </p:sp>
      <p:sp>
        <p:nvSpPr>
          <p:cNvPr id="5" name="Slide Number Placeholder 4"/>
          <p:cNvSpPr>
            <a:spLocks noGrp="1"/>
          </p:cNvSpPr>
          <p:nvPr>
            <p:ph type="sldNum" sz="quarter" idx="11"/>
          </p:nvPr>
        </p:nvSpPr>
        <p:spPr/>
        <p:txBody>
          <a:bodyPr/>
          <a:lstStyle/>
          <a:p>
            <a:fld id="{584C87D8-86A1-4157-B2EC-13A98F4574B7}" type="slidenum">
              <a:rPr lang="en-US" smtClean="0"/>
              <a:t>15</a:t>
            </a:fld>
            <a:endParaRPr lang="en-US" dirty="0"/>
          </a:p>
        </p:txBody>
      </p:sp>
    </p:spTree>
    <p:extLst>
      <p:ext uri="{BB962C8B-B14F-4D97-AF65-F5344CB8AC3E}">
        <p14:creationId xmlns:p14="http://schemas.microsoft.com/office/powerpoint/2010/main" val="2274991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10/05/17</a:t>
            </a:r>
            <a:endParaRPr lang="en-US" dirty="0"/>
          </a:p>
        </p:txBody>
      </p:sp>
      <p:sp>
        <p:nvSpPr>
          <p:cNvPr id="5" name="Slide Number Placeholder 4"/>
          <p:cNvSpPr>
            <a:spLocks noGrp="1"/>
          </p:cNvSpPr>
          <p:nvPr>
            <p:ph type="sldNum" sz="quarter" idx="11"/>
          </p:nvPr>
        </p:nvSpPr>
        <p:spPr/>
        <p:txBody>
          <a:bodyPr/>
          <a:lstStyle/>
          <a:p>
            <a:fld id="{584C87D8-86A1-4157-B2EC-13A98F4574B7}" type="slidenum">
              <a:rPr lang="en-US" smtClean="0"/>
              <a:t>16</a:t>
            </a:fld>
            <a:endParaRPr lang="en-US" dirty="0"/>
          </a:p>
        </p:txBody>
      </p:sp>
    </p:spTree>
    <p:extLst>
      <p:ext uri="{BB962C8B-B14F-4D97-AF65-F5344CB8AC3E}">
        <p14:creationId xmlns:p14="http://schemas.microsoft.com/office/powerpoint/2010/main" val="2017957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6172200"/>
            <a:ext cx="9144000" cy="685800"/>
          </a:xfrm>
          <a:prstGeom prst="rect">
            <a:avLst/>
          </a:prstGeom>
          <a:solidFill>
            <a:srgbClr val="0C1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09600" y="1109287"/>
            <a:ext cx="7772400" cy="1481513"/>
          </a:xfrm>
          <a:prstGeom prst="rect">
            <a:avLst/>
          </a:prstGeom>
        </p:spPr>
        <p:txBody>
          <a:bodyPr/>
          <a:lstStyle>
            <a:lvl1pPr>
              <a:defRPr b="1">
                <a:solidFill>
                  <a:srgbClr val="3E9CD0"/>
                </a:solidFill>
              </a:defRPr>
            </a:lvl1pPr>
          </a:lstStyle>
          <a:p>
            <a:r>
              <a:rPr lang="en-US" dirty="0"/>
              <a:t>INSERT TITLE HERE</a:t>
            </a:r>
          </a:p>
        </p:txBody>
      </p:sp>
      <p:sp>
        <p:nvSpPr>
          <p:cNvPr id="3" name="Subtitle 2"/>
          <p:cNvSpPr>
            <a:spLocks noGrp="1"/>
          </p:cNvSpPr>
          <p:nvPr>
            <p:ph type="subTitle" idx="1" hasCustomPrompt="1"/>
          </p:nvPr>
        </p:nvSpPr>
        <p:spPr>
          <a:xfrm>
            <a:off x="1295400" y="2590800"/>
            <a:ext cx="6400800" cy="609600"/>
          </a:xfrm>
          <a:prstGeom prst="rect">
            <a:avLst/>
          </a:prstGeom>
        </p:spPr>
        <p:txBody>
          <a:bodyPr/>
          <a:lstStyle>
            <a:lvl1pPr marL="0" indent="0" algn="ctr">
              <a:buNone/>
              <a:defRPr baseline="0">
                <a:solidFill>
                  <a:srgbClr val="0C143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date here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68217"/>
            <a:ext cx="1981200" cy="94107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5890" y="5598458"/>
            <a:ext cx="1073020" cy="1030942"/>
          </a:xfrm>
          <a:prstGeom prst="rect">
            <a:avLst/>
          </a:prstGeom>
        </p:spPr>
      </p:pic>
      <p:sp>
        <p:nvSpPr>
          <p:cNvPr id="10" name="TextBox 9"/>
          <p:cNvSpPr txBox="1"/>
          <p:nvPr userDrawn="1"/>
        </p:nvSpPr>
        <p:spPr>
          <a:xfrm>
            <a:off x="914400" y="6324600"/>
            <a:ext cx="7242110" cy="338554"/>
          </a:xfrm>
          <a:prstGeom prst="rect">
            <a:avLst/>
          </a:prstGeom>
          <a:noFill/>
        </p:spPr>
        <p:txBody>
          <a:bodyPr wrap="square" rtlCol="0">
            <a:spAutoFit/>
          </a:bodyPr>
          <a:lstStyle/>
          <a:p>
            <a:pPr algn="ctr"/>
            <a:r>
              <a:rPr lang="en-US" sz="1600" spc="100" baseline="0" dirty="0">
                <a:solidFill>
                  <a:schemeClr val="bg1"/>
                </a:solidFill>
                <a:latin typeface="Palatino Linotype" pitchFamily="18" charset="0"/>
              </a:rPr>
              <a:t>www.pointcompliance.com</a:t>
            </a:r>
          </a:p>
        </p:txBody>
      </p:sp>
    </p:spTree>
    <p:extLst>
      <p:ext uri="{BB962C8B-B14F-4D97-AF65-F5344CB8AC3E}">
        <p14:creationId xmlns:p14="http://schemas.microsoft.com/office/powerpoint/2010/main" val="168974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11185" y="0"/>
            <a:ext cx="9144000" cy="1066800"/>
          </a:xfrm>
          <a:prstGeom prst="rect">
            <a:avLst/>
          </a:prstGeom>
          <a:solidFill>
            <a:srgbClr val="3E9CD0"/>
          </a:solidFill>
          <a:ln>
            <a:solidFill>
              <a:srgbClr val="3E9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143000" y="152400"/>
            <a:ext cx="7582677" cy="836103"/>
          </a:xfrm>
          <a:prstGeom prst="rect">
            <a:avLst/>
          </a:prstGeom>
          <a:solidFill>
            <a:srgbClr val="3E9CD0"/>
          </a:solidFill>
        </p:spPr>
        <p:txBody>
          <a:bodyPr/>
          <a:lstStyle>
            <a:lvl1pPr algn="ctr">
              <a:defRPr b="1" baseline="0">
                <a:solidFill>
                  <a:schemeClr val="bg1"/>
                </a:solidFill>
              </a:defRPr>
            </a:lvl1pPr>
          </a:lstStyle>
          <a:p>
            <a:r>
              <a:rPr lang="en-US" dirty="0"/>
              <a:t>SLIDE TITLE HERE</a:t>
            </a:r>
          </a:p>
        </p:txBody>
      </p:sp>
      <p:sp>
        <p:nvSpPr>
          <p:cNvPr id="3" name="Content Placeholder 2"/>
          <p:cNvSpPr>
            <a:spLocks noGrp="1"/>
          </p:cNvSpPr>
          <p:nvPr>
            <p:ph idx="1"/>
          </p:nvPr>
        </p:nvSpPr>
        <p:spPr>
          <a:xfrm>
            <a:off x="457200" y="1447800"/>
            <a:ext cx="8229600" cy="4525963"/>
          </a:xfrm>
          <a:prstGeom prst="rect">
            <a:avLst/>
          </a:prstGeom>
        </p:spPr>
        <p:txBody>
          <a:bodyPr/>
          <a:lstStyle>
            <a:lvl1pPr>
              <a:defRPr>
                <a:solidFill>
                  <a:srgbClr val="0C143A"/>
                </a:solidFill>
              </a:defRPr>
            </a:lvl1pPr>
            <a:lvl2pPr>
              <a:defRPr>
                <a:solidFill>
                  <a:srgbClr val="0C143A"/>
                </a:solidFill>
              </a:defRPr>
            </a:lvl2pPr>
            <a:lvl3pPr>
              <a:defRPr>
                <a:solidFill>
                  <a:srgbClr val="0C143A"/>
                </a:solidFill>
              </a:defRPr>
            </a:lvl3pPr>
            <a:lvl4pPr>
              <a:defRPr>
                <a:solidFill>
                  <a:srgbClr val="0C143A"/>
                </a:solidFill>
              </a:defRPr>
            </a:lvl4pPr>
            <a:lvl5pPr>
              <a:defRPr>
                <a:solidFill>
                  <a:srgbClr val="0C143A"/>
                </a:solidFill>
              </a:defRPr>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7815" y="5895232"/>
            <a:ext cx="1905000" cy="90487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677" y="76200"/>
            <a:ext cx="951723" cy="914400"/>
          </a:xfrm>
          <a:prstGeom prst="rect">
            <a:avLst/>
          </a:prstGeom>
        </p:spPr>
      </p:pic>
    </p:spTree>
    <p:extLst>
      <p:ext uri="{BB962C8B-B14F-4D97-AF65-F5344CB8AC3E}">
        <p14:creationId xmlns:p14="http://schemas.microsoft.com/office/powerpoint/2010/main" val="222423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0" name="Rectangle 9"/>
          <p:cNvSpPr/>
          <p:nvPr userDrawn="1"/>
        </p:nvSpPr>
        <p:spPr>
          <a:xfrm>
            <a:off x="-11185" y="0"/>
            <a:ext cx="9144000" cy="1066800"/>
          </a:xfrm>
          <a:prstGeom prst="rect">
            <a:avLst/>
          </a:prstGeom>
          <a:solidFill>
            <a:srgbClr val="3E9CD0"/>
          </a:solidFill>
          <a:ln>
            <a:solidFill>
              <a:srgbClr val="3E9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143000" y="152400"/>
            <a:ext cx="7582677" cy="836103"/>
          </a:xfrm>
          <a:prstGeom prst="rect">
            <a:avLst/>
          </a:prstGeom>
          <a:solidFill>
            <a:srgbClr val="3E9CD0"/>
          </a:solidFill>
        </p:spPr>
        <p:txBody>
          <a:bodyPr/>
          <a:lstStyle>
            <a:lvl1pPr algn="ctr">
              <a:defRPr b="1" baseline="0">
                <a:solidFill>
                  <a:schemeClr val="bg1"/>
                </a:solidFill>
              </a:defRPr>
            </a:lvl1pPr>
          </a:lstStyle>
          <a:p>
            <a:r>
              <a:rPr lang="en-US" dirty="0"/>
              <a:t>SLIDE TITLE HERE</a:t>
            </a:r>
          </a:p>
        </p:txBody>
      </p:sp>
      <p:sp>
        <p:nvSpPr>
          <p:cNvPr id="3" name="Content Placeholder 2"/>
          <p:cNvSpPr>
            <a:spLocks noGrp="1"/>
          </p:cNvSpPr>
          <p:nvPr>
            <p:ph idx="1"/>
          </p:nvPr>
        </p:nvSpPr>
        <p:spPr>
          <a:xfrm>
            <a:off x="457200" y="1447800"/>
            <a:ext cx="8229600" cy="4525963"/>
          </a:xfrm>
          <a:prstGeom prst="rect">
            <a:avLst/>
          </a:prstGeom>
        </p:spPr>
        <p:txBody>
          <a:bodyPr/>
          <a:lstStyle>
            <a:lvl1pPr>
              <a:defRPr>
                <a:solidFill>
                  <a:srgbClr val="0C143A"/>
                </a:solidFill>
              </a:defRPr>
            </a:lvl1pPr>
            <a:lvl2pPr>
              <a:defRPr>
                <a:solidFill>
                  <a:srgbClr val="0C143A"/>
                </a:solidFill>
              </a:defRPr>
            </a:lvl2pPr>
            <a:lvl3pPr>
              <a:defRPr>
                <a:solidFill>
                  <a:srgbClr val="0C143A"/>
                </a:solidFill>
              </a:defRPr>
            </a:lvl3pPr>
            <a:lvl4pPr>
              <a:defRPr>
                <a:solidFill>
                  <a:srgbClr val="0C143A"/>
                </a:solidFill>
              </a:defRPr>
            </a:lvl4pPr>
            <a:lvl5pPr>
              <a:defRPr>
                <a:solidFill>
                  <a:srgbClr val="0C143A"/>
                </a:solidFill>
              </a:defRPr>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7815" y="5895232"/>
            <a:ext cx="1905000" cy="90487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677" y="76200"/>
            <a:ext cx="951723" cy="914400"/>
          </a:xfrm>
          <a:prstGeom prst="rect">
            <a:avLst/>
          </a:prstGeom>
        </p:spPr>
      </p:pic>
    </p:spTree>
    <p:extLst>
      <p:ext uri="{BB962C8B-B14F-4D97-AF65-F5344CB8AC3E}">
        <p14:creationId xmlns:p14="http://schemas.microsoft.com/office/powerpoint/2010/main" val="60950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1185" y="0"/>
            <a:ext cx="9144000" cy="1066800"/>
          </a:xfrm>
          <a:prstGeom prst="rect">
            <a:avLst/>
          </a:prstGeom>
          <a:solidFill>
            <a:srgbClr val="3E9CD0"/>
          </a:solidFill>
          <a:ln>
            <a:solidFill>
              <a:srgbClr val="3E9C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143000" y="152400"/>
            <a:ext cx="7582677" cy="836103"/>
          </a:xfrm>
          <a:prstGeom prst="rect">
            <a:avLst/>
          </a:prstGeom>
          <a:solidFill>
            <a:srgbClr val="3E9CD0"/>
          </a:solidFill>
        </p:spPr>
        <p:txBody>
          <a:bodyPr/>
          <a:lstStyle>
            <a:lvl1pPr algn="ctr">
              <a:defRPr b="1" baseline="0">
                <a:solidFill>
                  <a:schemeClr val="bg1"/>
                </a:solidFill>
              </a:defRPr>
            </a:lvl1pPr>
          </a:lstStyle>
          <a:p>
            <a:r>
              <a:rPr lang="en-US" dirty="0"/>
              <a:t>SLIDE TITLE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7815" y="5895232"/>
            <a:ext cx="1905000" cy="90487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677" y="76200"/>
            <a:ext cx="951723" cy="914400"/>
          </a:xfrm>
          <a:prstGeom prst="rect">
            <a:avLst/>
          </a:prstGeom>
        </p:spPr>
      </p:pic>
      <p:sp>
        <p:nvSpPr>
          <p:cNvPr id="8" name="Rounded Rectangle 7"/>
          <p:cNvSpPr/>
          <p:nvPr userDrawn="1"/>
        </p:nvSpPr>
        <p:spPr>
          <a:xfrm>
            <a:off x="634181" y="1295400"/>
            <a:ext cx="3131739" cy="4676031"/>
          </a:xfrm>
          <a:prstGeom prst="roundRect">
            <a:avLst>
              <a:gd name="adj" fmla="val 997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3200" dirty="0">
                <a:solidFill>
                  <a:schemeClr val="accent4">
                    <a:lumMod val="25000"/>
                    <a:lumOff val="75000"/>
                  </a:schemeClr>
                </a:solidFill>
                <a:latin typeface="Optima"/>
                <a:cs typeface="Optima"/>
              </a:rPr>
              <a:t>List One</a:t>
            </a:r>
          </a:p>
          <a:p>
            <a:pPr marL="285750" indent="-285750">
              <a:buClr>
                <a:schemeClr val="tx2">
                  <a:lumMod val="20000"/>
                  <a:lumOff val="80000"/>
                </a:schemeClr>
              </a:buClr>
              <a:buFont typeface="Arial"/>
              <a:buChar char="•"/>
            </a:pPr>
            <a:r>
              <a:rPr lang="en-US" sz="2800" dirty="0">
                <a:latin typeface="Optima"/>
                <a:cs typeface="Optima"/>
              </a:rPr>
              <a:t>Point 1</a:t>
            </a:r>
          </a:p>
          <a:p>
            <a:pPr marL="285750" indent="-285750">
              <a:buClr>
                <a:schemeClr val="tx2">
                  <a:lumMod val="20000"/>
                  <a:lumOff val="80000"/>
                </a:schemeClr>
              </a:buClr>
              <a:buFont typeface="Arial"/>
              <a:buChar char="•"/>
            </a:pPr>
            <a:r>
              <a:rPr lang="en-US" sz="2800" dirty="0">
                <a:latin typeface="Optima"/>
                <a:cs typeface="Optima"/>
              </a:rPr>
              <a:t>Point 2</a:t>
            </a:r>
          </a:p>
          <a:p>
            <a:pPr marL="285750" indent="-285750">
              <a:buClr>
                <a:schemeClr val="tx2">
                  <a:lumMod val="20000"/>
                  <a:lumOff val="80000"/>
                </a:schemeClr>
              </a:buClr>
              <a:buFont typeface="Arial"/>
              <a:buChar char="•"/>
            </a:pPr>
            <a:r>
              <a:rPr lang="en-US" sz="2800" dirty="0">
                <a:latin typeface="Optima"/>
                <a:cs typeface="Optima"/>
              </a:rPr>
              <a:t>Point 3</a:t>
            </a:r>
          </a:p>
          <a:p>
            <a:pPr marL="285750" indent="-285750">
              <a:buClr>
                <a:schemeClr val="tx2">
                  <a:lumMod val="20000"/>
                  <a:lumOff val="80000"/>
                </a:schemeClr>
              </a:buClr>
              <a:buFont typeface="Arial"/>
              <a:buChar char="•"/>
            </a:pPr>
            <a:r>
              <a:rPr lang="en-US" sz="2800" dirty="0">
                <a:latin typeface="Optima"/>
                <a:cs typeface="Optima"/>
              </a:rPr>
              <a:t>Point 4</a:t>
            </a:r>
          </a:p>
          <a:p>
            <a:pPr marL="285750" indent="-285750">
              <a:buClr>
                <a:schemeClr val="tx2">
                  <a:lumMod val="20000"/>
                  <a:lumOff val="80000"/>
                </a:schemeClr>
              </a:buClr>
              <a:buFont typeface="Arial"/>
              <a:buChar char="•"/>
            </a:pPr>
            <a:r>
              <a:rPr lang="en-US" sz="2800" dirty="0">
                <a:latin typeface="Optima"/>
                <a:cs typeface="Optima"/>
              </a:rPr>
              <a:t>Point 5</a:t>
            </a:r>
          </a:p>
          <a:p>
            <a:pPr algn="ctr"/>
            <a:endParaRPr lang="en-US" sz="2800" dirty="0">
              <a:latin typeface="Optima"/>
              <a:cs typeface="Optima"/>
            </a:endParaRPr>
          </a:p>
        </p:txBody>
      </p:sp>
      <p:sp>
        <p:nvSpPr>
          <p:cNvPr id="11" name="Rounded Rectangle 10"/>
          <p:cNvSpPr/>
          <p:nvPr userDrawn="1"/>
        </p:nvSpPr>
        <p:spPr>
          <a:xfrm>
            <a:off x="5181600" y="1209367"/>
            <a:ext cx="3131739" cy="4676033"/>
          </a:xfrm>
          <a:prstGeom prst="roundRect">
            <a:avLst>
              <a:gd name="adj" fmla="val 9974"/>
            </a:avLst>
          </a:prstGeom>
          <a:solidFill>
            <a:schemeClr val="bg1">
              <a:lumMod val="75000"/>
            </a:schemeClr>
          </a:solidFill>
          <a:ln>
            <a:noFill/>
          </a:ln>
        </p:spPr>
        <p:style>
          <a:lnRef idx="1">
            <a:schemeClr val="accent4"/>
          </a:lnRef>
          <a:fillRef idx="3">
            <a:schemeClr val="accent4"/>
          </a:fillRef>
          <a:effectRef idx="2">
            <a:schemeClr val="accent4"/>
          </a:effectRef>
          <a:fontRef idx="minor">
            <a:schemeClr val="lt1"/>
          </a:fontRef>
        </p:style>
        <p:txBody>
          <a:bodyPr rtlCol="0" anchor="t"/>
          <a:lstStyle/>
          <a:p>
            <a:pPr algn="ctr"/>
            <a:r>
              <a:rPr lang="en-US" sz="3200" dirty="0">
                <a:solidFill>
                  <a:schemeClr val="tx2"/>
                </a:solidFill>
                <a:latin typeface="Optima"/>
                <a:cs typeface="Optima"/>
              </a:rPr>
              <a:t>List Two</a:t>
            </a:r>
          </a:p>
          <a:p>
            <a:pPr marL="285750" indent="-285750">
              <a:buClr>
                <a:schemeClr val="accent3">
                  <a:lumMod val="40000"/>
                  <a:lumOff val="60000"/>
                </a:schemeClr>
              </a:buClr>
              <a:buFont typeface="Arial"/>
              <a:buChar char="•"/>
            </a:pPr>
            <a:r>
              <a:rPr lang="en-US" sz="2800" dirty="0">
                <a:latin typeface="Optima"/>
                <a:cs typeface="Optima"/>
              </a:rPr>
              <a:t>Point 1</a:t>
            </a:r>
          </a:p>
          <a:p>
            <a:pPr marL="285750" indent="-285750">
              <a:buClr>
                <a:schemeClr val="accent3">
                  <a:lumMod val="40000"/>
                  <a:lumOff val="60000"/>
                </a:schemeClr>
              </a:buClr>
              <a:buFont typeface="Arial"/>
              <a:buChar char="•"/>
            </a:pPr>
            <a:r>
              <a:rPr lang="en-US" sz="2800" dirty="0">
                <a:latin typeface="Optima"/>
                <a:cs typeface="Optima"/>
              </a:rPr>
              <a:t>Point 2</a:t>
            </a:r>
          </a:p>
          <a:p>
            <a:pPr marL="285750" indent="-285750">
              <a:buClr>
                <a:schemeClr val="accent3">
                  <a:lumMod val="40000"/>
                  <a:lumOff val="60000"/>
                </a:schemeClr>
              </a:buClr>
              <a:buFont typeface="Arial"/>
              <a:buChar char="•"/>
            </a:pPr>
            <a:r>
              <a:rPr lang="en-US" sz="2800" dirty="0">
                <a:latin typeface="Optima"/>
                <a:cs typeface="Optima"/>
              </a:rPr>
              <a:t>Point 3</a:t>
            </a:r>
          </a:p>
          <a:p>
            <a:pPr marL="285750" indent="-285750">
              <a:buClr>
                <a:schemeClr val="accent3">
                  <a:lumMod val="40000"/>
                  <a:lumOff val="60000"/>
                </a:schemeClr>
              </a:buClr>
              <a:buFont typeface="Arial"/>
              <a:buChar char="•"/>
            </a:pPr>
            <a:r>
              <a:rPr lang="en-US" sz="2800" dirty="0">
                <a:latin typeface="Optima"/>
                <a:cs typeface="Optima"/>
              </a:rPr>
              <a:t>Point 4</a:t>
            </a:r>
          </a:p>
          <a:p>
            <a:pPr marL="285750" indent="-285750">
              <a:buClr>
                <a:schemeClr val="accent3">
                  <a:lumMod val="40000"/>
                  <a:lumOff val="60000"/>
                </a:schemeClr>
              </a:buClr>
              <a:buFont typeface="Arial"/>
              <a:buChar char="•"/>
            </a:pPr>
            <a:r>
              <a:rPr lang="en-US" sz="2800" dirty="0">
                <a:latin typeface="Optima"/>
                <a:cs typeface="Optima"/>
              </a:rPr>
              <a:t>Point 5</a:t>
            </a:r>
          </a:p>
          <a:p>
            <a:pPr algn="ctr"/>
            <a:endParaRPr lang="en-US" sz="2800" dirty="0">
              <a:latin typeface="Optima"/>
              <a:cs typeface="Optima"/>
            </a:endParaRPr>
          </a:p>
        </p:txBody>
      </p:sp>
    </p:spTree>
    <p:extLst>
      <p:ext uri="{BB962C8B-B14F-4D97-AF65-F5344CB8AC3E}">
        <p14:creationId xmlns:p14="http://schemas.microsoft.com/office/powerpoint/2010/main" val="312227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05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46542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64" r:id="rId3"/>
    <p:sldLayoutId id="2147483663" r:id="rId4"/>
    <p:sldLayoutId id="2147483662" r:id="rId5"/>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04800" y="1143000"/>
            <a:ext cx="8839200" cy="838200"/>
          </a:xfrm>
        </p:spPr>
        <p:txBody>
          <a:bodyPr/>
          <a:lstStyle/>
          <a:p>
            <a:r>
              <a:rPr lang="en-US" sz="4800" u="sng" dirty="0"/>
              <a:t>You’ve Been Served, </a:t>
            </a:r>
            <a:r>
              <a:rPr lang="en-US" sz="4800" u="sng" dirty="0" smtClean="0"/>
              <a:t>Now </a:t>
            </a:r>
            <a:r>
              <a:rPr lang="en-US" sz="4800" u="sng" dirty="0"/>
              <a:t>What</a:t>
            </a:r>
            <a:r>
              <a:rPr lang="en-US" sz="4800" u="sng" dirty="0" smtClean="0"/>
              <a:t>?</a:t>
            </a:r>
            <a:br>
              <a:rPr lang="en-US" sz="4800" u="sng" dirty="0" smtClean="0"/>
            </a:br>
            <a:r>
              <a:rPr lang="en-US" sz="3200" i="1" dirty="0" smtClean="0"/>
              <a:t>Crafting a Corporate Response</a:t>
            </a:r>
            <a:r>
              <a:rPr lang="en-US" sz="4800" dirty="0" smtClean="0"/>
              <a:t/>
            </a:r>
            <a:br>
              <a:rPr lang="en-US" sz="4800" dirty="0" smtClean="0"/>
            </a:br>
            <a:r>
              <a:rPr lang="en-US" sz="4800" dirty="0"/>
              <a:t/>
            </a:r>
            <a:br>
              <a:rPr lang="en-US" sz="4800" dirty="0"/>
            </a:br>
            <a:r>
              <a:rPr lang="en-US" sz="4000" dirty="0"/>
              <a:t/>
            </a:r>
            <a:br>
              <a:rPr lang="en-US" sz="4000" dirty="0"/>
            </a:br>
            <a:endParaRPr lang="en-US" sz="4000" i="1" dirty="0">
              <a:solidFill>
                <a:schemeClr val="tx1"/>
              </a:solidFill>
              <a:latin typeface="+mn-lt"/>
            </a:endParaRPr>
          </a:p>
        </p:txBody>
      </p:sp>
      <p:sp>
        <p:nvSpPr>
          <p:cNvPr id="9" name="Subtitle 8"/>
          <p:cNvSpPr>
            <a:spLocks noGrp="1"/>
          </p:cNvSpPr>
          <p:nvPr>
            <p:ph type="subTitle" idx="1"/>
          </p:nvPr>
        </p:nvSpPr>
        <p:spPr>
          <a:xfrm>
            <a:off x="942975" y="4953000"/>
            <a:ext cx="7239000" cy="1066800"/>
          </a:xfrm>
        </p:spPr>
        <p:txBody>
          <a:bodyPr/>
          <a:lstStyle/>
          <a:p>
            <a:r>
              <a:rPr lang="en-US" sz="2000" dirty="0"/>
              <a:t>Presented by Tomi Bryan, Ph.D., J.D., CCEP</a:t>
            </a:r>
          </a:p>
          <a:p>
            <a:r>
              <a:rPr lang="en-US" sz="2000" dirty="0"/>
              <a:t>President, Point Compliance Group</a:t>
            </a:r>
          </a:p>
          <a:p>
            <a:r>
              <a:rPr lang="en-US" sz="2000" dirty="0" smtClean="0"/>
              <a:t>October 5, </a:t>
            </a:r>
            <a:r>
              <a:rPr lang="en-US" sz="2000" dirty="0"/>
              <a:t>2017</a:t>
            </a:r>
          </a:p>
        </p:txBody>
      </p:sp>
      <p:sp>
        <p:nvSpPr>
          <p:cNvPr id="2" name="AutoShape 2" descr="data:image/jpeg;base64,/9j/4AAQSkZJRgABAQAAAQABAAD/2wCEAAkGBxEQEhUTERQWFRUXGBgbGBcYGRkeHxwgGhgbGBgbGxgdICghHBomHB0cITEhJikrLjEuGB8zODcsNygtLi0BCgoKDg0OGxAQGTYmICQwNC8vNiw3LDU3MS80LDA3ODcuLDQsNDIuMDcrLywsLDcyLDQ0LDc0LDQsLTQtNy4sLP/AABEIANgA6gMBIgACEQEDEQH/xAAcAAEAAgMBAQEAAAAAAAAAAAAABgcEBQgDAgH/xABGEAACAQMDAgQDBAYIBAQHAAABAgMABBEFEiEGMQcTQVEiYXEUMoGRI0JScoKhCBUzYpKiscIkssHwQ1Nz4RY0NURjs9H/xAAaAQEAAwEBAQAAAAAAAAAAAAAAAgMEBQEG/8QAKhEBAAICAAQFAwUBAAAAAAAAAAECAxEEEiExBRNBYXEikfAUMkJRgaH/2gAMAwEAAhEDEQA/ALxpSlAqH9QeIdrYybZo5/JD+W9yqZiR8bthOdxIHfaDzxyQQJhXNPif1OWtxYIwBS8vmuFGc5+0u0WfdSHJ+oHsKDpK3nWRVdGDKwDKwOQQRkEH1BFa7XtVNuqLGoeaVisSM21eAWZ3bB2xqoJJwfQDJIFRjwQuzJo9vk5KGVOflIxUfgpA/CoX48a7NFdRx277WFrIrgAHKTttYDI4JEY5HNBPuj+s/tl1Pal4JjHGkiy2+7YwJ2svxE8qccgkHPpiplVHeGN/baLpZ1C8z5ly2yFAPiZY8hQAeAC24ljgY2/KtfL4yXs9xGFaK3hMigrGAz7SQD+kdWBI78R+nagvu4uo49u91XcwVdzAbmPZRnux9hXtVUeJOuzQ6cs0ikmUzwIxXYdrOHjmKd1cxRcdjlwcL90aLVOn+obq0fULjUPJ2xGVII3ZBs278EoQqtjtnd8yKC9KVCvDPqUXsWA4crDA7fEX8tpPMV4izZY4Me4biWxJ3wBW/wBb6lsrLH2q4iiJGQrMNxHbIXuR+FBtqVFNN8RtKuHMcVyGYAk/BIAAO7FiuAo9ycVKwaBSlKBSlKBSlKBSlKBSlKBSlKBSlKBSlKBSlKBXPniz0Tlr68hV2lS5RnVeQIZIFbftxnIlDAn2+ldB1A+uNYXT5Z5TIsTT2EoiZyMebbFmjUZ7sfPOB67PWgpHozxNutKtJLa3jjYvIXDvuO3KqpAUEA/dz37k96i2q63c3UzXFxK0krd2OPyAHAHyAxU98DOlbTULiY3a+YIVQrGT8JLEglgOSBgcdueaeP2nxwahGsMSxoLWPhFCj+0lUcAY7AD8KCSeJHTInskdM7LK3tMAMABGyyecVB4LHER/g4z2Ol1PxXESLb6NALSJcAN5aNIx+hBXn3O5jnORX515q8n9X2RZPMt7q2tQzDIKyWpcSAHtllfHP7Jx2ra3fjnHDsjsLFViRQq+YQpAAxtCJkAfiaD08W765n0KwlvE8ud5lLqRtP8AZygEr6EjBx6ZqIdWdS6zPaWwuw0NlIqqnlrgSBQBliWyxIGQrEA4yBxkT7xhla/0tJnUwmGK3uGiPffcMI1Qk4Pwr5hPAPb51quuIW/+FtP3A5Dwn6ApKFP0wR+YoLV6B6UttMthHbFm8zDvI33nJHB+QA4C+nzJJNGdVdOSX+pWzy3Ua/1irTIXyBFH8RhU57koFA7fFx8zanh14iQalAYESSOeC3BYEDadoCkowJ9ccMB39cGqujt5OpXitreWCBbO2iSJJuHciNVkwVDFkDKfoCDjk4CXdKeEk1nOJ7XUIXO10bMROA6lSQBJgtjkZ4yBwauK1gEaKi9lUKM+wGBVK+Gfhfqen6glxK8aRIGDhHJMgKkBduORnB59ge9XfQa/XdahsoTNO2FBAAAyzsfuoi92cnsBVL+IXijrNtIqCBLIOu6MN5ckpXJAZxkhM4+6V9DycVJetdbK3F5dnBTS4UWBSMqbm5AAcj12KUHy3Gol4YdADWhJqGpySShnIVdxBkK43Mzdwg+6AMfdPYAZCJw+LOtK277WT8mjiIPyxs/0xV7dCdZTXSW63iRpJcRGSF4ydkgT+0XDcpKuQSvII5B9tRrngjpkyYt99s/owZnH8SuTkfQitx0z0bPA9obqeORbKNkt0ijKcsoQvISx3Ns4wAO5NBNaUpQKUpQKUpQKVB+q+uYrXl5RDGSyoVTzJpmU4byY/uqgb4fMfIJBGMYJq6LxE6gt7nLRzywlzsimtgrMm7gZRBh9uO2Rn3oOiaV8QuWUEgqSAcHuMjsfnX3QKUpQKUpQKrD+kBpMlxYweUheRblAAoyT5ismAPctsFWfWt6h0z7VbvEG2P8AC0b/ALMkbCSJseoDqpx6gYoObPBnWDZatGj8CbMDg8YLEbePfeFH4mr6626ZN4CyJHKWiMUkUrMiuu4PGwkVWKvG4yOOQzDjgiD/APwI1xqttcLYPZ+XKZrqQyqySOGV1EIDE4LgnOF4bkDGKuOgifS3RcUGmQ2F2kc4QEuCMruZ2c7cjPBYgHg1n6d0dp1uweGzgRh2YRrkfRiMivXqPqiz05N93MkefuqeWb91Blm9OQMDPNQlfEu9vf8A6Tpc0yc4mmIjQ844/VP+MGgm+sdM2V4we5t45WXABYZ4BJAPuBk8H9o+5rMvtNhniMEsaPEwClCBtwOwx6Y4x7YFQaGLqmXBaTT4B+yFkY/7h/mr2ksepl5S6sH+TRyKPzUE0Eh6a6PsdNDi0hEfmffOWYnHYbnJO35dqoPrXwnv9PkMtmHnhByjR58xOeAyj4iR+0vHGeO1W1/XvUFtzcadBcqM5a1m2n8Ekyx+gr10jxW02ZzFOz2cwOGjuV8vB+bfdH8RFBi+E7XSxrHNNLcfoi0rOZGVHL5iRHkUMW8ssHXJCmNe245sSvmOQMAykEHkEHIP0NfVBSPV6xm36ggkcJIJoJ1z6qwjK4z3zgrx2LCpV4D6lFLpMUSEb4GkWRfUFpGkU/Qqw59wR6VoPHrod7hVv7ZSzxrtmUDkoMlXA9dvIPyIPZaovTNVuLVt9vNJC37UbspPyODyPkaDtevG6uo4lLyuqKO7MwUfmeKrzo3Xr6A2Md/P5xu4ZZCHjEckHlKH+IjG6MrkZYZ3Y5xwK+8Sd+pNbsPOmu7w77S3UjZDb8hCV9ZJAN5bIAAOcBeQ6DtLyKZd0UiSL+0jBh+YOK965T6bv73pzUUFwrxAlfOjOCHjJ+8NpIbHJBBPII9xXS+u6o8O2OBVeeTdtV22qqpjzJZGAJEa5UcAkl1HGcgNrSqy0fxbg+1TWt0YiUx5U1uxaOYnA2KG7Nk4BztOG5AGTItH69tLi7+xblWbbuULJHIrYzuTchIEqgElPb3oPbrbra00mMPcEl2zsiTBZsdzzwFHqT/M8VoeiPE9NUbZ5PklpPKX9JubJjklViu1fhxGw4JIOPQ5qEeOOnBryO8mDPbxSQ28ir7bfPbnPBZXIHbt3qceHmu6VcOf6vsvIXPlibyo1LMEMhXIJYgKOST3ZfcUFOdQaNrGl3kVzcRtL9mMYil274ikOBGCV+4uB2OGySe+TVo9G+NdreSLDdRG2diAr7t0ZJ7AnAKEn3BHzFfc3jZYx3clvNDMiI7IZeDypKklByFyD2yflUXuU0zVtajls4ke1iheS9dkKRkbWGSrBTu5HOM55/VJoL5pWBoKuLaASZ3+VHuz3zsGc/PNZ9ApSlApSlApSlAqv/Enr9rJ0s7JBNfTYCL3Ee7hSw9WPovb1PGAZjr2qJZ281xJ92JGcj3wMgD5k8fjXPXg/fm71w3Nyd8rJPIP3iMYUH2QsAPQD5UFp9KeGcUbfatTb7beNgs0nxIh74RTwce5HpwFqeSSpGBuZVHAGSB8gBUHs+qLrUYLuO3228yx7o5PvBTk8MCMAnBGfqccVQ3RPnajq1oJ5HlYzKzF2LEhP0jDJPbCmo0vF43C7PgvgvOPJGpdbVEeo/EjTNPmMFxMRKoBZFR2xkZGSBgHGDjPqKl1cZ9W6ibq9uZic75pCD8txCj6BcD8KkpdS9L9e2GpF1tZGZo13MGRlwM4zyMGo/4raDb6lYzShdtxbxtIj4GSqDcyHHcEZ49CQffNIeGvV40m7MroZInQxyquM4JBBXPGQR2PoTU+618XLN7WW3sI5S86FGkkAARWBDYAJJbHA7YznJxisuWOI86nJMcnXm33/wATjk5Z339FZdNdY3+nHNrOyLnJjPxIffKHj8Rg/Orm6P8AHG3mxHqCeQ/A81MtGfqOWT/MPciue6VqQdu2l1HMiyROrowyrKQQR7gjg1Ceo/CTS71zJseBycs0DBcn3KkFc/MAVzv0p1je6Y+61lKqTlo25Rv3k9/mMH51e/R3jNY3YCXWLSX3Y5jP0k/V/ix37mg28nQcNva3fkGWa7ltpYhPPIzyHMbBVDfqjdj7oHp7VWfUHV9tZahp1/bMk6raLFLCCN0e0FSD+w43dj+wfeugI3DAMpBB5BByD8wagfU/hFpl9K0xEkMjklzCwAYnuSrKwB9eMZJJOSaCptY1RuqNXt0jiMcQCpg8kRqxeR2I7HBIAzjO0dzWV4x9WTzahcWUB+DEMJx3bGXZB7BncA+/lL6d7q6O6JstKUi1Q7mxvkc7nbHoTgAD5AAVTF70Pet1GcROY2uvtHmlTs8syeafi7ZHK49wBQYHXHhmljNp1tFMzy3R2SbgMK26NdygYOz4zwcn4O9L3pb+pdesYIpTIGltnUkAHDy+WytjjnDfgwqe9ZaDe3XUdnJHE/kQrCxl2nYAkju43dt57Y78j0raXnRputZhu3jZRBJI8jt2fasYthH8R4BBJAAwVbPLCghfiV1NDHqptr2F5LaO5S4dVP382kSIuwkA7WUnJbkMRj3/ADR/FNftcUOlaZBEsjqhAUCRwWGf7MALjk87gMZq1+qOgtO1J1kuod0ijAdWZTj2O0jI+vavTpnojT9NJa1gVHIwXJZmx6gMxJA+QwOKCM9c+EFpqMpnikNtM5y5C71c+rFMrhj7gjPcgnmvDovwat7CXzpp3uWBG1dvlpwQRvTc2/BGRk47ccVYWnarDcGQQsHET7HZeV3gAsoPqVyM+xOO4IGbQKUpQKUpQKUpQKUpQVv4/Xxi0llBx5ssaflmT/ZXN+k6lLazJPA5SSNtysPQ/T1BHBB7gmuhv6RUBbTI2HZLlCfoUkX/AFIrm6gsLWvGDUrqB4MQxCQEO8SMGYHg8ljjI4OOfpWV/R9tPM1XcR/ZwyMPqSqf6MarOrj/AKNcWbq6b2iQfm+f9tBfN/Lsikb9lGP5AmuevAzoyz1L7U95EZBGYhH8TqMt5hfO0jPZav8A1v8A+Xm/9KT/AJDVV/0bB/wl0f8A8y/8goPnrfwbW5mhXTo4raJVYyuzOSSSNoC5JJAHyHxd6095/R/mCExXqO/orRFAf4g7Y/KrE8U+vDo0MbJEJJZSwQMSFXaASzY5PccDHc88VWlv463ckE0bwRid12wSRZAVmIHxK7NnAJIIPcAEckgKu1LRbi3uHtpYyJkOCg+I5xkY25zwQeKx7yxlhO2aN4z7OpU/kRXVPTWhWuh2nmSfFM2DPMfikkduSMnnGc4Gfcnkk1kx3tjrMclvLHuBHKSAZx23KQTgg45BBFWRivNZvEdIVWz463jHNvqn0ci0rf8AWHTT2F5c24DOkDD48fquAYyxHAJBH45rQVWtb7pvrG/04/8AC3DoucmM/Eh98o2Rz7jn51aOh+PTqFF9aZB/8SE4zjjhH4PP96qQrrPw/wBGhbR7OKaJJFMKsVdQw/SfGeCP71Bh6X4vaPPgGcxMf1ZUZcfVgCg/xVJLPqrT5v7K8tnPsJoyfyzkVyFrbIbmcxqFQyyFVHYLvO0AewHFWP4S+Glrq1tLPcyToVlKKI2QDARWJO5Gz97+VB0F/W1v/wCdF/jX/wDtYN71bp0P9reW6n2MqZ/w5ya508WuirbSJYI7eSRzIjM3mFTjBAXG1R3+L8qjWg9LX1/n7JbySgcFgMKD7FzhQflmgvzXvG/TIARbiS5b02qUX8WcA/kpqqOq/FTUtSzEjeRE3HlQ5y2eMM/3mz2wMA57VGeoOl72wIF3A8W7sSAVPyDrlSflmvHp3Vvsc6XAjSR4+UEmSoYfdYgEZ29wMjkA+mKDqronS00uytLNyBKwOQOdzkGSXH91eRn2CjuQKk9U/wCCLXWoT3Gp3rtI2PJizwBkh5AijhQMIOPc1cFApSlApSlApSlApSlBFPFLSTd6XdRqMsE8xQO+YyJMD5naR+Ncj13ERmuRfEnpo6bfzQYxGTvhPujklR/Ccp9VNBF6uT+jXIPtN2vqYkP5OR/1qm6k3QOtXlrcMliMz3KeQn90u6ncB2yADyeBnJ7UHTnV/UllawyJcXEUbtG4CMw3HKkDCD4iPniqV8EuurPTI7mO8coHaNkIVmycMHztBx+rVmdK+FVlbDzLtReXLcySzZcbjydqtwefVsk/yqaJpkAXaIowvsEXH5YoKQ8bep9P1Kzge0uEkeOblOVba6HJ2sASAQo496pmGUoysO6kEfgc119qPQml3GfMs4OfVUCH/EmDUJ1zwJsJcm1llt29Af0ifkcN/moJYk0Ou6fHLA4G7De+xwMMjgdiMkfiDzXl0x019gL3FxIg2oeQfhVe7MzHHoP9apy76G17Q2aa0dmT9Z7Ylsgdt8RGT79mA55qIdQdZ6jfLsurmR19U4Vcj3RQASD7ir68RkrjnHE9JZr8JitljNMfVC/PDC+j1C71S+TmOWWKJNw7pFHjOD+1kHB+VQfxO6TsmvJBBGINqruEYAUsRuJ2dhwQOMdq3n9Gy+Q2tzBkeYsokI9droFB+fKH6ZHvU51HotJ7z7S0nwEqWjx3KgAfFn7pwMjHv78Ys0Xmscnd2PD78PXJM8RG41P36KK618JbnTbc3PnRyxrsDDDK4LkKAF5B5PvXRT4tLE+0Nv8A/rj/APaoB4z6ksk+m6cDkzXUTyD+7vEag/Ilm/wVJ+turzYMkcaB5GG47iQAM4HbuSQfyq6IZ8GC/EZIx446y5KJrp7wFttmkRt/5kkrfk+z/bWp62tLXWNInvGhWO4twx3jvlAGK7sZZGU9j2J+VTHwutvK0myX3hVv8eX/AN1EMuK2K80vGphWviLpC6p1JbWjE7BCgkx6KvmTMPqQcZ+Yq1dT06dIooNPCQIvBxgBVA4AGD3PsPT51UH9dpH1czuwCmTycn0JgEY/z8fjVxdZaZc3VpJFaTm3mIGyQEjt3UsOQCOMjkd+cYqVLcs7191GSnPWa718MLXhaLZtBq9xCyOCCX2oT6jaM5LjuCozxXKslhEbloYpkMXmFVnfKrtBOHYEZHHOMZ9Bmrc6W8GLtrsT6pIjxqwZgHZ2lI7BmI4Xjk98ceuRCvGTQIrHU5FhK7JQJQi4/RlydyEenILAezLXkzudpVryxqFn6Z4m6JpNpHa2rS3Hlrj4IyNzHlmJfb3Yk8ZxU56I1i5v4PtU0YhSXmGLOTs9HdsDlu4AGMAd81S/hL4WPeMl3eoVthhkjbgzeoJHpF8/1vTjmuilUAYHAHYCvHr9pSlApSlApSlApSlAqCeLnRP9a2mYh/xMOWi7fEP1oyfnjj5gdgTU7r4llVAWYhQO5JAA/E0HEUsZUlWBVgSCCMEEcEEehqxPAGGNtWUv3WKUx/vYC/8AIWqxvEzwzh1UG709oxcfrAMNkv1YcLJj17H19xRdtLd6TeI5RobiBs7XBHyII9UYZHHcHg0F6S9SX0vU62cchW2iX44xjBBg8ws3rncyge2B86taq66YmttSvINXtPvNE0FzHxujJG5GYfIrsz6hlPYGrFoFKUoFRbqnw/07UsmeECQ/+LH8D/UkcN/ECKlNKCjm8JtS0ucXWkXKuy5+B8KxU90Oco4OPXb6Eciv3VvFrWbFCt3pyRydhIwkEZPpgZIb8Hq8K+JQpB3Y2+ue345oOUOn+rN+rw3+ouzAPuchc4wp2BVHZQccD+dXPrfU3T+pKjSXqoy5ww3I2D3BDryPw/1qQat4b6RdcyWcanvmPMZz7nyyM/jmopfeA+nOSYpbiP5bkYD81z/OizFlvitF6TqYQ/xG66slsv6t0sl0cgzTEEZwQcAkAsxIGTgDAwO/F8aDaCC2giHaOKNP8KBf+lU/N/R9TPwXzAfOEH/RxW+j8Lb1hibW75we4DSAH85DRG97XtNrTuZUH1fdedfXUmc7p5SPp5jY/lU86X8br61RY7mNbpVGAzMUk/ifBDcepXPuTVg2HgbpcZzI083yZwB/kUH+dS7ReiNNs8G3tIlYdnK73H0d8t/OiKC23XGu6qmNP08Wyt/9xMxZQCPvJuVQT27K/wBK2fSnhNbwS/ar+Q3t0W3Fn+4G99p++fm3HbAGKsilApSlApSlApSlApSlApSlAqnfF7obVdTvIzbkNbBFADSBVjbJ3MyHkk57qCccVcVKCA9B+F9tpgD+ZLJccbnDui/uiNSAy/v7vw7VKeoOnLS/TZdwpKPQkfEv7rj4l/A1taUFZWfhS1hP9o0m8eBv1opV8xHH7LYKnb9cn2IPNWLYNKUHnqiyfrCNiy/wsyqcfUfn3rIpQVh456lJ5EFlC22S4csxGeEiG7kjtl9nPyqR+GfUx1GxSST+3jJinHrvTgn+IYb8SPSqy68b7VfT3k14tnaxN9kifymkeRo/ilCRj0DlsvkDgCo1c3+o6CfOs7pJYL5QyXAQYfYecxuPgkUtgg57++QI/Vzey2fL8uNb5t9f606epXKMnixrbd7w/hHCP9ErwfxN1g972X8Ag/0WpKnWtUz4w63JfSPptq4VIQHuG/af70UX0GNxPPOPVSKrbSuv9blljiivJWeR1RQ205LEAZ3A+pqUQ6NbQ3UlnDqEj6k7HeXiHkSS8sYy33w2SRu9/wAqsxcnPHmdvZTnjJOOfK/d6bXV0Lq5vdPtrgnLPEu8/wB9fgk/zg1varjwGvWk01lcYaO4lUrjGMkSEY+rmph1Zq8llaS3EUBuGjAPlq20kZG45wewyex7VWuhg6115p1p5nm3CkxOqSKnxMhbP3lHOBjnHbt3r76a61sdRlmitZd7Q/e4IBGcbkP6y54z8x7iuXOuNYhvr2W6hRo1l2sUbGVbaA/I+8CwLZ4+92reeCmpm31e35wsu+JvnuUlR/jCUHVNKUoFKUoFKUoFKUoFKUoFKUoFKUoFKUoFKp7xI8VDaXkCWUyyJE7rdxBeSQVG3ew9t2Cp4Yc+1WvpmoR3MMc0Lbo5FDKfcEZ/A/Kgyq1XVWsCys57lv8Awo2YfNsYQfixA/GtrVQ/0jNb8u0htF7zuWb92LHB+rsp/gNBWOkdQWV1aLZ6oZk8uV5YriIKx/ScyLIh7gn4sjnP053Gu6Zc6pBa2uk2Nz9ktlfZLMFUytIcs+4kLjIzgH19OBUa6L0pJN0sgDbTtUHtnGSSPXuKvKPrrbYhQT9pHwA/IDiT2zj0/a+VUW4ilbTWfR0sfhWfJirkr/KdfHvPspzp3ofUBcSR/YUuHRSGjaaEY5AyDvwcdjjOM+lNf6Mv7a3VJtPWJt5/SiRGJ+8duFY+n17VNtC1NrWdJhk7T8Q/aU8MPrj+eKzusde+2z7lz5SfDGD/ADYj3J/kBWb9TE15p7/6328Aj9RERM8mtzPupqzt7uxkiujBIgjkV0Z0YKSjZxuxgjIx3qxputNBE51OO2n+3HLCFiPLEpGN5Oe2ecj64Bqc9F9Sx29pOk2DsO5EP6+/jaB+9yf3s1VPU+gJPvmjUJKSzFUACtk5ICjgfLFXxxVNRv1Zb+D5+bJydq9vf4/xk+CvWDWuoeXM36K7ba+ewkJ+B/xY7T+98q6Zrh1WIORwR2NdfeHfUP8AWOnwXB++V2yfvp8LH8SN30YVpchQHjlpsVvqriFQgkjSRgoAG5shiAO2cZPzJNRPpWfy721f9meFvykU1JvGvUhcavPtIKxBIgR7oo3j6hyw/Co30lama+tYwM7p4hx83Gf5UHZtK+ZHCgsTgAEk+wHeo50N1nBq8TywKyeW5RlfGe2Vbg9iD+YPtQSWlKUClKUClKUClKUClKUClKUCse/Ehik8kqJdjeWW5UNg7NwHO3OM1kUoOMeqUuhdS/bUKXBYmQbFTJPdtqAKc99w4Oc85zUi8P8AxKu9JPljE1sTkwse2e5jb9U/LkHnjPNdE9Z9F2mqx7LhPjUHZKvDp9D6j+6ePx5rmjrnoS70mTEy74if0cyg7W9gf2Xx+qfnjI5oOh+nvFDSrxQRcJC/rHORGR+JO1vwJqifGfqGO/1J2hcPFEixoynKnGWYg9iNzEZHfAqC0oJ70Kf+Hb/1G/5VqRVDugrvBkiPrhh+HDf9Pyqawws52opZueAMngEnj6An8K5HEVmMkvuvC8kW4Sk/1Gvs86UrL/q6XyfP2nyt2zd7Hjv7DnGffiqYjbfNojvLEpWw6fsluLmKJs7XbBx3xgk4/KvvrDR20wlpj+iP3JP2vXbj0f5evp64lFLTG4hTficVMnl2tqdb6/0pvXIQlxKo7Bzj8eQP51uulOvb/TIpYrV1CS8/EoO1sY3p7NgAc5HA4qP39yZZHkP6zE/TJ4FY9dmsTFY2+AzTWclpr23On1JIWJZiSxJJJOSSeSSfU1b/APR86TMs7ahKv6OHKxZ/WdhhmHuFUkfVh6rUX8PfDS61V1dgYbXPxSkYLD1EQP3j6Z7Dn14PTFnbW2nWwRdsNvCncnAUDklmPqTySe5NSVvPqi4gW3ZJ2VUm/RfE23dvByoYEEErnsc1X/hilpa6reWtmwMbQRSFAxYK6MVZVOTnh1J5OCcemKi3i/1EmpR/CSIIvii5xvY8biPmOAO4BPuRUi8FriAmNYCvEB3KCMggpuLDvnPr86yZMV68RXJzTrWtenz8/m2ji8N+FilMletuvx8rdpSla2cpSlApSlApSlApSlApSlApSlArxu7WOZGjlRXRhhlYAgj2IPBr2pQVN1V4G2c5L2UjWznnYfjjP0BO5fzI9hVJdXdJ3WlzeTdKASMo6nKOPUq2B29QQCOOORXY1Qfxi6cF9psuBmWAGWM45+EfGv4pkY99vtQct2N00LrIndTkf9QfkRxV1eGHWOmpI8tzOsLhAqq4b9Y/EdwGPQDv6mqOr7WJj2BP4GoWx1taLT3hpx8Xlx4rYqz0t3/P+Lp6x1PTknL21zC8cmWwrA7W/WGB2BzkfU+1b7TPEjRbWxSCWUzEoS8aRuclyWK5IC55x39K53ZSO/FfNQpgrW02j1XZ/EcubDXFb+Pr69E6m8QWgn8yxTaFZvLabBbBBAyqnG4A+5qPavrN9qT755Jbhh8iQv0RRtUfQCtNUl6M1VIWaOTAD4w3sR6E+xpMeVSeSCl54zPWOIv7b/Pd+aT0qZ4fML7GOdq49iQd3PuKj00RRird1JB+oODVtSyBVLHgAEk/IcmqmuZi7s57sxP5nNVcNltkmZns2eLcFh4amOKfu9ff3XDoPjatpYQW/wBmaSeJBHksFTag2oeMsTtAyMDnPNeWmtf9UK73lx5NtG20QwrgFsZzgk5wCOWLd+MVT9SjojqW+s3ZLMCTzO8bKWGR+twQQQPXOPenHVz2wWjh51b3cek0i279mTf9INb3xs5pS6Ku9SONyntxk7TnOfoatTwW6US3uLi6TO3yxEuecEsHfn2wE/Oqf1OHUru/XzFf7VMwCBePkApHAUD1zxgk+prqXpDQhYWkVvuLsozI5ySznlm55xngewAFe4KZeWs5LbnXXXaZaZ4jDOCaRT6t9J9m5pSlamMpSlApSlApSlApSlApSlApSlApSlAr8YZGD2r9pQci9b6IumXs8G3O1yY89tjfEh+fwkA/MGtEskz8jP8ApV5/0gumhIIL5R9w+VL+6cmMn5Bsr/GKoie6ZjwcD0AoPcyuvEq5X/v1rwuoNuCvKntXkZWIwSSKyYPiiYe3I/7/AO+9Bh0pSg2EesziJod2UIxg9wPYH29MVr6UryKxHZO+S99c0710gqaeE9rLNe+VDHvLRnccgbFDLliT+rnAOOeRjPaovf6VcW4QzwyRCQZQujLuAOCRkc/+496yOmtdm0+5juYCA6HsezA8MrD1UjivLVi0alVasWjUusen+mIrUiQgPNgjfj7obG5V9gcDJ9cfhW+rnebx8vyfgt7YD1yJD/o4q2PDTrddXt2chEmQ4kjUk4BzsbkDGcHjJ7UrWKxqCtYrGoTClKVJIpSlApSlApSlApSlApSlApSlApSlApSviaQIpZjgKCSfYAZNBhdQ6Ul5bTW79pEK59j+qw+YbB/CuNtQ0+SCR45FwyMyt8ipKsPzBrpq48YtGXhZnkPssUn+rBRVEdd619sv57i2jdI5CpCuFzkIqsSFJAyQTjJ70H14e9Azay8ojkSJYgpZmBJ+PdtAUd/unn5VP7fwEmAIN7GM98Qsf94qO+C+vSWmoospxHcDyjnA+InMRx77vh/jNdL0FHwf0fRn474kf3YMfzMhrZW3gFZD+0ubhv3fLX/VTVvUoK8svBjR4/vRSS/vyt/s21KtI6UsLQg29rDGw/WCLu/xn4v51uaUEU8R+jE1e18ksEkRt0UhGcHsQf7pHB/A+lUzJ4KXcbFZZ0GADlI5pBySAOFzng549q6RpQc4weDuSA13IMgkEWcx7My85IxypPOOCD61b3h10S2kRvH9qedWwdhRVVT6lRknJ+vpUwpQKUpQKUpQKUpQKUpQKUpQKUpQKUpQKUpQK/GGRilKDnnqfwXv2uHNoqGIsSpefc55PLFlXn5c/U156f4H6q2PMmgiH77sfyC4/nX5SgnnSHgxa2cqT3Mz3MqMGQY2ICCCp25JYgj1OPcVaFKUClKUClKUClKUClKUClKUClKUClKUClKU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EQEhUTERQWFRUXGBgbGBcYGRkeHxwgGhgbGBgbGxgdICghHBomHB0cITEhJikrLjEuGB8zODcsNygtLi0BCgoKDg0OGxAQGTYmICQwNC8vNiw3LDU3MS80LDA3ODcuLDQsNDIuMDcrLywsLDcyLDQ0LDc0LDQsLTQtNy4sLP/AABEIANgA6gMBIgACEQEDEQH/xAAcAAEAAgMBAQEAAAAAAAAAAAAABgcEBQgDAgH/xABGEAACAQMDAgQDBAYIBAQHAAABAgMABBEFEiEGMQcTQVEiYXEUMoGRI0JScoKhCBUzYpKiscIkssHwQ1Nz4RY0NURjs9H/xAAaAQEAAwEBAQAAAAAAAAAAAAAAAgMEBQEG/8QAKhEBAAICAAQFAwUBAAAAAAAAAAECAxEEEiExBRNBYXEikfAUMkJRgaH/2gAMAwEAAhEDEQA/ALxpSlAqH9QeIdrYybZo5/JD+W9yqZiR8bthOdxIHfaDzxyQQJhXNPif1OWtxYIwBS8vmuFGc5+0u0WfdSHJ+oHsKDpK3nWRVdGDKwDKwOQQRkEH1BFa7XtVNuqLGoeaVisSM21eAWZ3bB2xqoJJwfQDJIFRjwQuzJo9vk5KGVOflIxUfgpA/CoX48a7NFdRx277WFrIrgAHKTttYDI4JEY5HNBPuj+s/tl1Pal4JjHGkiy2+7YwJ2svxE8qccgkHPpiplVHeGN/baLpZ1C8z5ly2yFAPiZY8hQAeAC24ljgY2/KtfL4yXs9xGFaK3hMigrGAz7SQD+kdWBI78R+nagvu4uo49u91XcwVdzAbmPZRnux9hXtVUeJOuzQ6cs0ikmUzwIxXYdrOHjmKd1cxRcdjlwcL90aLVOn+obq0fULjUPJ2xGVII3ZBs278EoQqtjtnd8yKC9KVCvDPqUXsWA4crDA7fEX8tpPMV4izZY4Me4biWxJ3wBW/wBb6lsrLH2q4iiJGQrMNxHbIXuR+FBtqVFNN8RtKuHMcVyGYAk/BIAAO7FiuAo9ycVKwaBSlKBSlKBSlKBSlKBSlKBSlKBSlKBSlKBSlKBXPniz0Tlr68hV2lS5RnVeQIZIFbftxnIlDAn2+ldB1A+uNYXT5Z5TIsTT2EoiZyMebbFmjUZ7sfPOB67PWgpHozxNutKtJLa3jjYvIXDvuO3KqpAUEA/dz37k96i2q63c3UzXFxK0krd2OPyAHAHyAxU98DOlbTULiY3a+YIVQrGT8JLEglgOSBgcdueaeP2nxwahGsMSxoLWPhFCj+0lUcAY7AD8KCSeJHTInskdM7LK3tMAMABGyyecVB4LHER/g4z2Ol1PxXESLb6NALSJcAN5aNIx+hBXn3O5jnORX515q8n9X2RZPMt7q2tQzDIKyWpcSAHtllfHP7Jx2ra3fjnHDsjsLFViRQq+YQpAAxtCJkAfiaD08W765n0KwlvE8ud5lLqRtP8AZygEr6EjBx6ZqIdWdS6zPaWwuw0NlIqqnlrgSBQBliWyxIGQrEA4yBxkT7xhla/0tJnUwmGK3uGiPffcMI1Qk4Pwr5hPAPb51quuIW/+FtP3A5Dwn6ApKFP0wR+YoLV6B6UttMthHbFm8zDvI33nJHB+QA4C+nzJJNGdVdOSX+pWzy3Ua/1irTIXyBFH8RhU57koFA7fFx8zanh14iQalAYESSOeC3BYEDadoCkowJ9ccMB39cGqujt5OpXitreWCBbO2iSJJuHciNVkwVDFkDKfoCDjk4CXdKeEk1nOJ7XUIXO10bMROA6lSQBJgtjkZ4yBwauK1gEaKi9lUKM+wGBVK+Gfhfqen6glxK8aRIGDhHJMgKkBduORnB59ge9XfQa/XdahsoTNO2FBAAAyzsfuoi92cnsBVL+IXijrNtIqCBLIOu6MN5ckpXJAZxkhM4+6V9DycVJetdbK3F5dnBTS4UWBSMqbm5AAcj12KUHy3Gol4YdADWhJqGpySShnIVdxBkK43Mzdwg+6AMfdPYAZCJw+LOtK277WT8mjiIPyxs/0xV7dCdZTXSW63iRpJcRGSF4ydkgT+0XDcpKuQSvII5B9tRrngjpkyYt99s/owZnH8SuTkfQitx0z0bPA9obqeORbKNkt0ijKcsoQvISx3Ns4wAO5NBNaUpQKUpQKUpQKVB+q+uYrXl5RDGSyoVTzJpmU4byY/uqgb4fMfIJBGMYJq6LxE6gt7nLRzywlzsimtgrMm7gZRBh9uO2Rn3oOiaV8QuWUEgqSAcHuMjsfnX3QKUpQKUpQKrD+kBpMlxYweUheRblAAoyT5ismAPctsFWfWt6h0z7VbvEG2P8AC0b/ALMkbCSJseoDqpx6gYoObPBnWDZatGj8CbMDg8YLEbePfeFH4mr6626ZN4CyJHKWiMUkUrMiuu4PGwkVWKvG4yOOQzDjgiD/APwI1xqttcLYPZ+XKZrqQyqySOGV1EIDE4LgnOF4bkDGKuOgifS3RcUGmQ2F2kc4QEuCMruZ2c7cjPBYgHg1n6d0dp1uweGzgRh2YRrkfRiMivXqPqiz05N93MkefuqeWb91Blm9OQMDPNQlfEu9vf8A6Tpc0yc4mmIjQ844/VP+MGgm+sdM2V4we5t45WXABYZ4BJAPuBk8H9o+5rMvtNhniMEsaPEwClCBtwOwx6Y4x7YFQaGLqmXBaTT4B+yFkY/7h/mr2ksepl5S6sH+TRyKPzUE0Eh6a6PsdNDi0hEfmffOWYnHYbnJO35dqoPrXwnv9PkMtmHnhByjR58xOeAyj4iR+0vHGeO1W1/XvUFtzcadBcqM5a1m2n8Ekyx+gr10jxW02ZzFOz2cwOGjuV8vB+bfdH8RFBi+E7XSxrHNNLcfoi0rOZGVHL5iRHkUMW8ssHXJCmNe245sSvmOQMAykEHkEHIP0NfVBSPV6xm36ggkcJIJoJ1z6qwjK4z3zgrx2LCpV4D6lFLpMUSEb4GkWRfUFpGkU/Qqw59wR6VoPHrod7hVv7ZSzxrtmUDkoMlXA9dvIPyIPZaovTNVuLVt9vNJC37UbspPyODyPkaDtevG6uo4lLyuqKO7MwUfmeKrzo3Xr6A2Md/P5xu4ZZCHjEckHlKH+IjG6MrkZYZ3Y5xwK+8Sd+pNbsPOmu7w77S3UjZDb8hCV9ZJAN5bIAAOcBeQ6DtLyKZd0UiSL+0jBh+YOK965T6bv73pzUUFwrxAlfOjOCHjJ+8NpIbHJBBPII9xXS+u6o8O2OBVeeTdtV22qqpjzJZGAJEa5UcAkl1HGcgNrSqy0fxbg+1TWt0YiUx5U1uxaOYnA2KG7Nk4BztOG5AGTItH69tLi7+xblWbbuULJHIrYzuTchIEqgElPb3oPbrbra00mMPcEl2zsiTBZsdzzwFHqT/M8VoeiPE9NUbZ5PklpPKX9JubJjklViu1fhxGw4JIOPQ5qEeOOnBryO8mDPbxSQ28ir7bfPbnPBZXIHbt3qceHmu6VcOf6vsvIXPlibyo1LMEMhXIJYgKOST3ZfcUFOdQaNrGl3kVzcRtL9mMYil274ikOBGCV+4uB2OGySe+TVo9G+NdreSLDdRG2diAr7t0ZJ7AnAKEn3BHzFfc3jZYx3clvNDMiI7IZeDypKklByFyD2yflUXuU0zVtajls4ke1iheS9dkKRkbWGSrBTu5HOM55/VJoL5pWBoKuLaASZ3+VHuz3zsGc/PNZ9ApSlApSlApSlAqv/Enr9rJ0s7JBNfTYCL3Ee7hSw9WPovb1PGAZjr2qJZ281xJ92JGcj3wMgD5k8fjXPXg/fm71w3Nyd8rJPIP3iMYUH2QsAPQD5UFp9KeGcUbfatTb7beNgs0nxIh74RTwce5HpwFqeSSpGBuZVHAGSB8gBUHs+qLrUYLuO3228yx7o5PvBTk8MCMAnBGfqccVQ3RPnajq1oJ5HlYzKzF2LEhP0jDJPbCmo0vF43C7PgvgvOPJGpdbVEeo/EjTNPmMFxMRKoBZFR2xkZGSBgHGDjPqKl1cZ9W6ibq9uZic75pCD8txCj6BcD8KkpdS9L9e2GpF1tZGZo13MGRlwM4zyMGo/4raDb6lYzShdtxbxtIj4GSqDcyHHcEZ49CQffNIeGvV40m7MroZInQxyquM4JBBXPGQR2PoTU+618XLN7WW3sI5S86FGkkAARWBDYAJJbHA7YznJxisuWOI86nJMcnXm33/wATjk5Z339FZdNdY3+nHNrOyLnJjPxIffKHj8Rg/Orm6P8AHG3mxHqCeQ/A81MtGfqOWT/MPciue6VqQdu2l1HMiyROrowyrKQQR7gjg1Ceo/CTS71zJseBycs0DBcn3KkFc/MAVzv0p1je6Y+61lKqTlo25Rv3k9/mMH51e/R3jNY3YCXWLSX3Y5jP0k/V/ix37mg28nQcNva3fkGWa7ltpYhPPIzyHMbBVDfqjdj7oHp7VWfUHV9tZahp1/bMk6raLFLCCN0e0FSD+w43dj+wfeugI3DAMpBB5BByD8wagfU/hFpl9K0xEkMjklzCwAYnuSrKwB9eMZJJOSaCptY1RuqNXt0jiMcQCpg8kRqxeR2I7HBIAzjO0dzWV4x9WTzahcWUB+DEMJx3bGXZB7BncA+/lL6d7q6O6JstKUi1Q7mxvkc7nbHoTgAD5AAVTF70Pet1GcROY2uvtHmlTs8syeafi7ZHK49wBQYHXHhmljNp1tFMzy3R2SbgMK26NdygYOz4zwcn4O9L3pb+pdesYIpTIGltnUkAHDy+WytjjnDfgwqe9ZaDe3XUdnJHE/kQrCxl2nYAkju43dt57Y78j0raXnRputZhu3jZRBJI8jt2fasYthH8R4BBJAAwVbPLCghfiV1NDHqptr2F5LaO5S4dVP382kSIuwkA7WUnJbkMRj3/ADR/FNftcUOlaZBEsjqhAUCRwWGf7MALjk87gMZq1+qOgtO1J1kuod0ijAdWZTj2O0jI+vavTpnojT9NJa1gVHIwXJZmx6gMxJA+QwOKCM9c+EFpqMpnikNtM5y5C71c+rFMrhj7gjPcgnmvDovwat7CXzpp3uWBG1dvlpwQRvTc2/BGRk47ccVYWnarDcGQQsHET7HZeV3gAsoPqVyM+xOO4IGbQKUpQKUpQKUpQKUpQVv4/Xxi0llBx5ssaflmT/ZXN+k6lLazJPA5SSNtysPQ/T1BHBB7gmuhv6RUBbTI2HZLlCfoUkX/AFIrm6gsLWvGDUrqB4MQxCQEO8SMGYHg8ljjI4OOfpWV/R9tPM1XcR/ZwyMPqSqf6MarOrj/AKNcWbq6b2iQfm+f9tBfN/Lsikb9lGP5AmuevAzoyz1L7U95EZBGYhH8TqMt5hfO0jPZav8A1v8A+Xm/9KT/AJDVV/0bB/wl0f8A8y/8goPnrfwbW5mhXTo4raJVYyuzOSSSNoC5JJAHyHxd6095/R/mCExXqO/orRFAf4g7Y/KrE8U+vDo0MbJEJJZSwQMSFXaASzY5PccDHc88VWlv463ckE0bwRid12wSRZAVmIHxK7NnAJIIPcAEckgKu1LRbi3uHtpYyJkOCg+I5xkY25zwQeKx7yxlhO2aN4z7OpU/kRXVPTWhWuh2nmSfFM2DPMfikkduSMnnGc4Gfcnkk1kx3tjrMclvLHuBHKSAZx23KQTgg45BBFWRivNZvEdIVWz463jHNvqn0ci0rf8AWHTT2F5c24DOkDD48fquAYyxHAJBH45rQVWtb7pvrG/04/8AC3DoucmM/Eh98o2Rz7jn51aOh+PTqFF9aZB/8SE4zjjhH4PP96qQrrPw/wBGhbR7OKaJJFMKsVdQw/SfGeCP71Bh6X4vaPPgGcxMf1ZUZcfVgCg/xVJLPqrT5v7K8tnPsJoyfyzkVyFrbIbmcxqFQyyFVHYLvO0AewHFWP4S+Glrq1tLPcyToVlKKI2QDARWJO5Gz97+VB0F/W1v/wCdF/jX/wDtYN71bp0P9reW6n2MqZ/w5ya508WuirbSJYI7eSRzIjM3mFTjBAXG1R3+L8qjWg9LX1/n7JbySgcFgMKD7FzhQflmgvzXvG/TIARbiS5b02qUX8WcA/kpqqOq/FTUtSzEjeRE3HlQ5y2eMM/3mz2wMA57VGeoOl72wIF3A8W7sSAVPyDrlSflmvHp3Vvsc6XAjSR4+UEmSoYfdYgEZ29wMjkA+mKDqronS00uytLNyBKwOQOdzkGSXH91eRn2CjuQKk9U/wCCLXWoT3Gp3rtI2PJizwBkh5AijhQMIOPc1cFApSlApSlApSlApSlBFPFLSTd6XdRqMsE8xQO+YyJMD5naR+Ncj13ERmuRfEnpo6bfzQYxGTvhPujklR/Ccp9VNBF6uT+jXIPtN2vqYkP5OR/1qm6k3QOtXlrcMliMz3KeQn90u6ncB2yADyeBnJ7UHTnV/UllawyJcXEUbtG4CMw3HKkDCD4iPniqV8EuurPTI7mO8coHaNkIVmycMHztBx+rVmdK+FVlbDzLtReXLcySzZcbjydqtwefVsk/yqaJpkAXaIowvsEXH5YoKQ8bep9P1Kzge0uEkeOblOVba6HJ2sASAQo496pmGUoysO6kEfgc119qPQml3GfMs4OfVUCH/EmDUJ1zwJsJcm1llt29Af0ifkcN/moJYk0Ou6fHLA4G7De+xwMMjgdiMkfiDzXl0x019gL3FxIg2oeQfhVe7MzHHoP9apy76G17Q2aa0dmT9Z7Ylsgdt8RGT79mA55qIdQdZ6jfLsurmR19U4Vcj3RQASD7ir68RkrjnHE9JZr8JitljNMfVC/PDC+j1C71S+TmOWWKJNw7pFHjOD+1kHB+VQfxO6TsmvJBBGINqruEYAUsRuJ2dhwQOMdq3n9Gy+Q2tzBkeYsokI9droFB+fKH6ZHvU51HotJ7z7S0nwEqWjx3KgAfFn7pwMjHv78Ys0Xmscnd2PD78PXJM8RG41P36KK618JbnTbc3PnRyxrsDDDK4LkKAF5B5PvXRT4tLE+0Nv8A/rj/APaoB4z6ksk+m6cDkzXUTyD+7vEag/Ilm/wVJ+turzYMkcaB5GG47iQAM4HbuSQfyq6IZ8GC/EZIx446y5KJrp7wFttmkRt/5kkrfk+z/bWp62tLXWNInvGhWO4twx3jvlAGK7sZZGU9j2J+VTHwutvK0myX3hVv8eX/AN1EMuK2K80vGphWviLpC6p1JbWjE7BCgkx6KvmTMPqQcZ+Yq1dT06dIooNPCQIvBxgBVA4AGD3PsPT51UH9dpH1czuwCmTycn0JgEY/z8fjVxdZaZc3VpJFaTm3mIGyQEjt3UsOQCOMjkd+cYqVLcs7191GSnPWa718MLXhaLZtBq9xCyOCCX2oT6jaM5LjuCozxXKslhEbloYpkMXmFVnfKrtBOHYEZHHOMZ9Bmrc6W8GLtrsT6pIjxqwZgHZ2lI7BmI4Xjk98ceuRCvGTQIrHU5FhK7JQJQi4/RlydyEenILAezLXkzudpVryxqFn6Z4m6JpNpHa2rS3Hlrj4IyNzHlmJfb3Yk8ZxU56I1i5v4PtU0YhSXmGLOTs9HdsDlu4AGMAd81S/hL4WPeMl3eoVthhkjbgzeoJHpF8/1vTjmuilUAYHAHYCvHr9pSlApSlApSlApSlAqCeLnRP9a2mYh/xMOWi7fEP1oyfnjj5gdgTU7r4llVAWYhQO5JAA/E0HEUsZUlWBVgSCCMEEcEEehqxPAGGNtWUv3WKUx/vYC/8AIWqxvEzwzh1UG709oxcfrAMNkv1YcLJj17H19xRdtLd6TeI5RobiBs7XBHyII9UYZHHcHg0F6S9SX0vU62cchW2iX44xjBBg8ws3rncyge2B86taq66YmttSvINXtPvNE0FzHxujJG5GYfIrsz6hlPYGrFoFKUoFRbqnw/07UsmeECQ/+LH8D/UkcN/ECKlNKCjm8JtS0ucXWkXKuy5+B8KxU90Oco4OPXb6Eciv3VvFrWbFCt3pyRydhIwkEZPpgZIb8Hq8K+JQpB3Y2+ue345oOUOn+rN+rw3+ouzAPuchc4wp2BVHZQccD+dXPrfU3T+pKjSXqoy5ww3I2D3BDryPw/1qQat4b6RdcyWcanvmPMZz7nyyM/jmopfeA+nOSYpbiP5bkYD81z/OizFlvitF6TqYQ/xG66slsv6t0sl0cgzTEEZwQcAkAsxIGTgDAwO/F8aDaCC2giHaOKNP8KBf+lU/N/R9TPwXzAfOEH/RxW+j8Lb1hibW75we4DSAH85DRG97XtNrTuZUH1fdedfXUmc7p5SPp5jY/lU86X8br61RY7mNbpVGAzMUk/ifBDcepXPuTVg2HgbpcZzI083yZwB/kUH+dS7ReiNNs8G3tIlYdnK73H0d8t/OiKC23XGu6qmNP08Wyt/9xMxZQCPvJuVQT27K/wBK2fSnhNbwS/ar+Q3t0W3Fn+4G99p++fm3HbAGKsilApSlApSlApSlApSlApSlAqnfF7obVdTvIzbkNbBFADSBVjbJ3MyHkk57qCccVcVKCA9B+F9tpgD+ZLJccbnDui/uiNSAy/v7vw7VKeoOnLS/TZdwpKPQkfEv7rj4l/A1taUFZWfhS1hP9o0m8eBv1opV8xHH7LYKnb9cn2IPNWLYNKUHnqiyfrCNiy/wsyqcfUfn3rIpQVh456lJ5EFlC22S4csxGeEiG7kjtl9nPyqR+GfUx1GxSST+3jJinHrvTgn+IYb8SPSqy68b7VfT3k14tnaxN9kifymkeRo/ilCRj0DlsvkDgCo1c3+o6CfOs7pJYL5QyXAQYfYecxuPgkUtgg57++QI/Vzey2fL8uNb5t9f606epXKMnixrbd7w/hHCP9ErwfxN1g972X8Ag/0WpKnWtUz4w63JfSPptq4VIQHuG/af70UX0GNxPPOPVSKrbSuv9blljiivJWeR1RQ205LEAZ3A+pqUQ6NbQ3UlnDqEj6k7HeXiHkSS8sYy33w2SRu9/wAqsxcnPHmdvZTnjJOOfK/d6bXV0Lq5vdPtrgnLPEu8/wB9fgk/zg1varjwGvWk01lcYaO4lUrjGMkSEY+rmph1Zq8llaS3EUBuGjAPlq20kZG45wewyex7VWuhg6115p1p5nm3CkxOqSKnxMhbP3lHOBjnHbt3r76a61sdRlmitZd7Q/e4IBGcbkP6y54z8x7iuXOuNYhvr2W6hRo1l2sUbGVbaA/I+8CwLZ4+92reeCmpm31e35wsu+JvnuUlR/jCUHVNKUoFKUoFKUoFKUoFKUoFKUoFKUoFKUoFKp7xI8VDaXkCWUyyJE7rdxBeSQVG3ew9t2Cp4Yc+1WvpmoR3MMc0Lbo5FDKfcEZ/A/Kgyq1XVWsCys57lv8Awo2YfNsYQfixA/GtrVQ/0jNb8u0htF7zuWb92LHB+rsp/gNBWOkdQWV1aLZ6oZk8uV5YriIKx/ScyLIh7gn4sjnP053Gu6Zc6pBa2uk2Nz9ktlfZLMFUytIcs+4kLjIzgH19OBUa6L0pJN0sgDbTtUHtnGSSPXuKvKPrrbYhQT9pHwA/IDiT2zj0/a+VUW4ilbTWfR0sfhWfJirkr/KdfHvPspzp3ofUBcSR/YUuHRSGjaaEY5AyDvwcdjjOM+lNf6Mv7a3VJtPWJt5/SiRGJ+8duFY+n17VNtC1NrWdJhk7T8Q/aU8MPrj+eKzusde+2z7lz5SfDGD/ADYj3J/kBWb9TE15p7/6328Aj9RERM8mtzPupqzt7uxkiujBIgjkV0Z0YKSjZxuxgjIx3qxputNBE51OO2n+3HLCFiPLEpGN5Oe2ecj64Bqc9F9Sx29pOk2DsO5EP6+/jaB+9yf3s1VPU+gJPvmjUJKSzFUACtk5ICjgfLFXxxVNRv1Zb+D5+bJydq9vf4/xk+CvWDWuoeXM36K7ba+ewkJ+B/xY7T+98q6Zrh1WIORwR2NdfeHfUP8AWOnwXB++V2yfvp8LH8SN30YVpchQHjlpsVvqriFQgkjSRgoAG5shiAO2cZPzJNRPpWfy721f9meFvykU1JvGvUhcavPtIKxBIgR7oo3j6hyw/Co30lama+tYwM7p4hx83Gf5UHZtK+ZHCgsTgAEk+wHeo50N1nBq8TywKyeW5RlfGe2Vbg9iD+YPtQSWlKUClKUClKUClKUClKUClKUCse/Ehik8kqJdjeWW5UNg7NwHO3OM1kUoOMeqUuhdS/bUKXBYmQbFTJPdtqAKc99w4Oc85zUi8P8AxKu9JPljE1sTkwse2e5jb9U/LkHnjPNdE9Z9F2mqx7LhPjUHZKvDp9D6j+6ePx5rmjrnoS70mTEy74if0cyg7W9gf2Xx+qfnjI5oOh+nvFDSrxQRcJC/rHORGR+JO1vwJqifGfqGO/1J2hcPFEixoynKnGWYg9iNzEZHfAqC0oJ70Kf+Hb/1G/5VqRVDugrvBkiPrhh+HDf9Pyqawws52opZueAMngEnj6An8K5HEVmMkvuvC8kW4Sk/1Gvs86UrL/q6XyfP2nyt2zd7Hjv7DnGffiqYjbfNojvLEpWw6fsluLmKJs7XbBx3xgk4/KvvrDR20wlpj+iP3JP2vXbj0f5evp64lFLTG4hTficVMnl2tqdb6/0pvXIQlxKo7Bzj8eQP51uulOvb/TIpYrV1CS8/EoO1sY3p7NgAc5HA4qP39yZZHkP6zE/TJ4FY9dmsTFY2+AzTWclpr23On1JIWJZiSxJJJOSSeSSfU1b/APR86TMs7ahKv6OHKxZ/WdhhmHuFUkfVh6rUX8PfDS61V1dgYbXPxSkYLD1EQP3j6Z7Dn14PTFnbW2nWwRdsNvCncnAUDklmPqTySe5NSVvPqi4gW3ZJ2VUm/RfE23dvByoYEEErnsc1X/hilpa6reWtmwMbQRSFAxYK6MVZVOTnh1J5OCcemKi3i/1EmpR/CSIIvii5xvY8biPmOAO4BPuRUi8FriAmNYCvEB3KCMggpuLDvnPr86yZMV68RXJzTrWtenz8/m2ji8N+FilMletuvx8rdpSla2cpSlApSlApSlApSlApSlApSlArxu7WOZGjlRXRhhlYAgj2IPBr2pQVN1V4G2c5L2UjWznnYfjjP0BO5fzI9hVJdXdJ3WlzeTdKASMo6nKOPUq2B29QQCOOORXY1Qfxi6cF9psuBmWAGWM45+EfGv4pkY99vtQct2N00LrIndTkf9QfkRxV1eGHWOmpI8tzOsLhAqq4b9Y/EdwGPQDv6mqOr7WJj2BP4GoWx1taLT3hpx8Xlx4rYqz0t3/P+Lp6x1PTknL21zC8cmWwrA7W/WGB2BzkfU+1b7TPEjRbWxSCWUzEoS8aRuclyWK5IC55x39K53ZSO/FfNQpgrW02j1XZ/EcubDXFb+Pr69E6m8QWgn8yxTaFZvLabBbBBAyqnG4A+5qPavrN9qT755Jbhh8iQv0RRtUfQCtNUl6M1VIWaOTAD4w3sR6E+xpMeVSeSCl54zPWOIv7b/Pd+aT0qZ4fML7GOdq49iQd3PuKj00RRird1JB+oODVtSyBVLHgAEk/IcmqmuZi7s57sxP5nNVcNltkmZns2eLcFh4amOKfu9ff3XDoPjatpYQW/wBmaSeJBHksFTag2oeMsTtAyMDnPNeWmtf9UK73lx5NtG20QwrgFsZzgk5wCOWLd+MVT9SjojqW+s3ZLMCTzO8bKWGR+twQQQPXOPenHVz2wWjh51b3cek0i279mTf9INb3xs5pS6Ku9SONyntxk7TnOfoatTwW6US3uLi6TO3yxEuecEsHfn2wE/Oqf1OHUru/XzFf7VMwCBePkApHAUD1zxgk+prqXpDQhYWkVvuLsozI5ySznlm55xngewAFe4KZeWs5LbnXXXaZaZ4jDOCaRT6t9J9m5pSlamMpSlApSlApSlApSlApSlApSlApSlAr8YZGD2r9pQci9b6IumXs8G3O1yY89tjfEh+fwkA/MGtEskz8jP8ApV5/0gumhIIL5R9w+VL+6cmMn5Bsr/GKoie6ZjwcD0AoPcyuvEq5X/v1rwuoNuCvKntXkZWIwSSKyYPiiYe3I/7/AO+9Bh0pSg2EesziJod2UIxg9wPYH29MVr6UryKxHZO+S99c0710gqaeE9rLNe+VDHvLRnccgbFDLliT+rnAOOeRjPaovf6VcW4QzwyRCQZQujLuAOCRkc/+496yOmtdm0+5juYCA6HsezA8MrD1UjivLVi0alVasWjUusen+mIrUiQgPNgjfj7obG5V9gcDJ9cfhW+rnebx8vyfgt7YD1yJD/o4q2PDTrddXt2chEmQ4kjUk4BzsbkDGcHjJ7UrWKxqCtYrGoTClKVJIpSlApSlApSlApSlApSlApSlApSlApSviaQIpZjgKCSfYAZNBhdQ6Ul5bTW79pEK59j+qw+YbB/CuNtQ0+SCR45FwyMyt8ipKsPzBrpq48YtGXhZnkPssUn+rBRVEdd619sv57i2jdI5CpCuFzkIqsSFJAyQTjJ70H14e9Azay8ojkSJYgpZmBJ+PdtAUd/unn5VP7fwEmAIN7GM98Qsf94qO+C+vSWmoospxHcDyjnA+InMRx77vh/jNdL0FHwf0fRn474kf3YMfzMhrZW3gFZD+0ubhv3fLX/VTVvUoK8svBjR4/vRSS/vyt/s21KtI6UsLQg29rDGw/WCLu/xn4v51uaUEU8R+jE1e18ksEkRt0UhGcHsQf7pHB/A+lUzJ4KXcbFZZ0GADlI5pBySAOFzng549q6RpQc4weDuSA13IMgkEWcx7My85IxypPOOCD61b3h10S2kRvH9qedWwdhRVVT6lRknJ+vpUwpQKUpQKUpQKUpQKUpQKUpQKUpQKUpQKUpQK/GGRilKDnnqfwXv2uHNoqGIsSpefc55PLFlXn5c/U156f4H6q2PMmgiH77sfyC4/nX5SgnnSHgxa2cqT3Mz3MqMGQY2ICCCp25JYgj1OPcVaFKUClKUClKUClKUClKUClKUClKUClKUClKUH//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Image result for service of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438400"/>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63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848600" cy="836103"/>
          </a:xfrm>
        </p:spPr>
        <p:txBody>
          <a:bodyPr/>
          <a:lstStyle/>
          <a:p>
            <a:r>
              <a:rPr lang="en-US" dirty="0"/>
              <a:t>Why We Are Here: Trends</a:t>
            </a:r>
            <a:endParaRPr lang="en-US" dirty="0">
              <a:solidFill>
                <a:schemeClr val="accent6">
                  <a:lumMod val="60000"/>
                  <a:lumOff val="40000"/>
                </a:schemeClr>
              </a:solidFill>
            </a:endParaRPr>
          </a:p>
        </p:txBody>
      </p:sp>
      <p:sp>
        <p:nvSpPr>
          <p:cNvPr id="3" name="Content Placeholder 2"/>
          <p:cNvSpPr>
            <a:spLocks noGrp="1"/>
          </p:cNvSpPr>
          <p:nvPr>
            <p:ph idx="1"/>
          </p:nvPr>
        </p:nvSpPr>
        <p:spPr>
          <a:xfrm>
            <a:off x="457200" y="1219200"/>
            <a:ext cx="8153400" cy="4953000"/>
          </a:xfrm>
        </p:spPr>
        <p:txBody>
          <a:bodyPr/>
          <a:lstStyle/>
          <a:p>
            <a:r>
              <a:rPr lang="en-US" b="1" dirty="0" smtClean="0">
                <a:solidFill>
                  <a:schemeClr val="tx2">
                    <a:lumMod val="50000"/>
                  </a:schemeClr>
                </a:solidFill>
              </a:rPr>
              <a:t>CRIMINAL ENFORCEMENT – ANTITRUST </a:t>
            </a:r>
            <a:r>
              <a:rPr lang="en-US" b="1" dirty="0">
                <a:solidFill>
                  <a:schemeClr val="tx2">
                    <a:lumMod val="50000"/>
                  </a:schemeClr>
                </a:solidFill>
              </a:rPr>
              <a:t/>
            </a:r>
            <a:br>
              <a:rPr lang="en-US" b="1" dirty="0">
                <a:solidFill>
                  <a:schemeClr val="tx2">
                    <a:lumMod val="50000"/>
                  </a:schemeClr>
                </a:solidFill>
              </a:rPr>
            </a:br>
            <a:r>
              <a:rPr lang="en-US" b="1" dirty="0" smtClean="0">
                <a:solidFill>
                  <a:schemeClr val="tx2">
                    <a:lumMod val="50000"/>
                  </a:schemeClr>
                </a:solidFill>
              </a:rPr>
              <a:t>Charts </a:t>
            </a:r>
            <a:r>
              <a:rPr lang="en-US" b="1" dirty="0">
                <a:solidFill>
                  <a:schemeClr val="tx2">
                    <a:lumMod val="50000"/>
                  </a:schemeClr>
                </a:solidFill>
              </a:rPr>
              <a:t>Through Fiscal Year 2016</a:t>
            </a:r>
          </a:p>
          <a:p>
            <a:endParaRPr lang="en-US" b="1" dirty="0" smtClean="0"/>
          </a:p>
          <a:p>
            <a:pPr lvl="2"/>
            <a:endParaRPr lang="en-US" sz="2000" b="1" dirty="0"/>
          </a:p>
          <a:p>
            <a:pPr lvl="2"/>
            <a:endParaRPr lang="en-US" sz="2000" b="1" dirty="0" smtClean="0"/>
          </a:p>
        </p:txBody>
      </p:sp>
      <p:sp>
        <p:nvSpPr>
          <p:cNvPr id="4" name="AutoShape 4"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111631"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6200" y="6400800"/>
            <a:ext cx="7315200" cy="369332"/>
          </a:xfrm>
          <a:prstGeom prst="rect">
            <a:avLst/>
          </a:prstGeom>
        </p:spPr>
        <p:txBody>
          <a:bodyPr wrap="square">
            <a:spAutoFit/>
          </a:bodyPr>
          <a:lstStyle/>
          <a:p>
            <a:r>
              <a:rPr lang="en-US" dirty="0">
                <a:solidFill>
                  <a:schemeClr val="tx2">
                    <a:lumMod val="50000"/>
                  </a:schemeClr>
                </a:solidFill>
              </a:rPr>
              <a:t>https://www.justice.gov/atr/criminal-enforcement-fine-and-jail-charts</a:t>
            </a:r>
          </a:p>
        </p:txBody>
      </p:sp>
    </p:spTree>
    <p:extLst>
      <p:ext uri="{BB962C8B-B14F-4D97-AF65-F5344CB8AC3E}">
        <p14:creationId xmlns:p14="http://schemas.microsoft.com/office/powerpoint/2010/main" val="732165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848600" cy="836103"/>
          </a:xfrm>
        </p:spPr>
        <p:txBody>
          <a:bodyPr/>
          <a:lstStyle/>
          <a:p>
            <a:pPr algn="l"/>
            <a:r>
              <a:rPr lang="en-US" dirty="0" smtClean="0"/>
              <a:t>            Why </a:t>
            </a:r>
            <a:r>
              <a:rPr lang="en-US" dirty="0"/>
              <a:t>We Are </a:t>
            </a:r>
            <a:r>
              <a:rPr lang="en-US" dirty="0" smtClean="0"/>
              <a:t>Here</a:t>
            </a:r>
            <a:endParaRPr lang="en-US" dirty="0">
              <a:solidFill>
                <a:schemeClr val="accent6">
                  <a:lumMod val="60000"/>
                  <a:lumOff val="40000"/>
                </a:schemeClr>
              </a:solidFill>
            </a:endParaRPr>
          </a:p>
        </p:txBody>
      </p:sp>
      <p:sp>
        <p:nvSpPr>
          <p:cNvPr id="3" name="Content Placeholder 2"/>
          <p:cNvSpPr>
            <a:spLocks noGrp="1"/>
          </p:cNvSpPr>
          <p:nvPr>
            <p:ph idx="1"/>
          </p:nvPr>
        </p:nvSpPr>
        <p:spPr>
          <a:xfrm>
            <a:off x="457200" y="1219200"/>
            <a:ext cx="8153400" cy="4953000"/>
          </a:xfrm>
        </p:spPr>
        <p:txBody>
          <a:bodyPr/>
          <a:lstStyle/>
          <a:p>
            <a:r>
              <a:rPr lang="en-US" b="1" dirty="0" smtClean="0">
                <a:solidFill>
                  <a:schemeClr val="tx2">
                    <a:lumMod val="50000"/>
                  </a:schemeClr>
                </a:solidFill>
              </a:rPr>
              <a:t>CRIMINAL </a:t>
            </a:r>
            <a:r>
              <a:rPr lang="en-US" b="1" dirty="0">
                <a:solidFill>
                  <a:schemeClr val="tx2">
                    <a:lumMod val="50000"/>
                  </a:schemeClr>
                </a:solidFill>
              </a:rPr>
              <a:t>ENFORCEMENT</a:t>
            </a:r>
            <a:br>
              <a:rPr lang="en-US" b="1" dirty="0">
                <a:solidFill>
                  <a:schemeClr val="tx2">
                    <a:lumMod val="50000"/>
                  </a:schemeClr>
                </a:solidFill>
              </a:rPr>
            </a:br>
            <a:r>
              <a:rPr lang="en-US" b="1" dirty="0" smtClean="0">
                <a:solidFill>
                  <a:schemeClr val="tx2">
                    <a:lumMod val="50000"/>
                  </a:schemeClr>
                </a:solidFill>
              </a:rPr>
              <a:t>Charts </a:t>
            </a:r>
            <a:r>
              <a:rPr lang="en-US" b="1" dirty="0">
                <a:solidFill>
                  <a:schemeClr val="tx2">
                    <a:lumMod val="50000"/>
                  </a:schemeClr>
                </a:solidFill>
              </a:rPr>
              <a:t>Through Fiscal Year 2016</a:t>
            </a:r>
          </a:p>
          <a:p>
            <a:endParaRPr lang="en-US" b="1" dirty="0" smtClean="0"/>
          </a:p>
          <a:p>
            <a:pPr lvl="2"/>
            <a:endParaRPr lang="en-US" sz="2000" b="1" dirty="0"/>
          </a:p>
          <a:p>
            <a:pPr lvl="2"/>
            <a:endParaRPr lang="en-US" sz="2000" b="1" dirty="0" smtClean="0"/>
          </a:p>
        </p:txBody>
      </p:sp>
      <p:sp>
        <p:nvSpPr>
          <p:cNvPr id="4" name="AutoShape 4"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4" name="Picture 2" descr="Bar graph showing criminal fines and penalties by FY 2007 -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486398" cy="4114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200" y="6400800"/>
            <a:ext cx="7315200" cy="369332"/>
          </a:xfrm>
          <a:prstGeom prst="rect">
            <a:avLst/>
          </a:prstGeom>
        </p:spPr>
        <p:txBody>
          <a:bodyPr wrap="square">
            <a:spAutoFit/>
          </a:bodyPr>
          <a:lstStyle/>
          <a:p>
            <a:r>
              <a:rPr lang="en-US" dirty="0">
                <a:solidFill>
                  <a:schemeClr val="tx2">
                    <a:lumMod val="50000"/>
                  </a:schemeClr>
                </a:solidFill>
              </a:rPr>
              <a:t>https://www.justice.gov/atr/criminal-enforcement-fine-and-jail-charts</a:t>
            </a:r>
          </a:p>
        </p:txBody>
      </p:sp>
    </p:spTree>
    <p:extLst>
      <p:ext uri="{BB962C8B-B14F-4D97-AF65-F5344CB8AC3E}">
        <p14:creationId xmlns:p14="http://schemas.microsoft.com/office/powerpoint/2010/main" val="1981801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848600" cy="836103"/>
          </a:xfrm>
        </p:spPr>
        <p:txBody>
          <a:bodyPr/>
          <a:lstStyle/>
          <a:p>
            <a:pPr algn="l"/>
            <a:r>
              <a:rPr lang="en-US" dirty="0" smtClean="0"/>
              <a:t>            Why </a:t>
            </a:r>
            <a:r>
              <a:rPr lang="en-US" dirty="0"/>
              <a:t>We Are </a:t>
            </a:r>
            <a:r>
              <a:rPr lang="en-US" dirty="0" smtClean="0"/>
              <a:t>Here</a:t>
            </a:r>
            <a:endParaRPr lang="en-US" dirty="0">
              <a:solidFill>
                <a:schemeClr val="accent6">
                  <a:lumMod val="60000"/>
                  <a:lumOff val="40000"/>
                </a:schemeClr>
              </a:solidFill>
            </a:endParaRPr>
          </a:p>
        </p:txBody>
      </p:sp>
      <p:sp>
        <p:nvSpPr>
          <p:cNvPr id="3" name="Content Placeholder 2"/>
          <p:cNvSpPr>
            <a:spLocks noGrp="1"/>
          </p:cNvSpPr>
          <p:nvPr>
            <p:ph idx="1"/>
          </p:nvPr>
        </p:nvSpPr>
        <p:spPr>
          <a:xfrm>
            <a:off x="457200" y="1219200"/>
            <a:ext cx="8153400" cy="4953000"/>
          </a:xfrm>
        </p:spPr>
        <p:txBody>
          <a:bodyPr/>
          <a:lstStyle/>
          <a:p>
            <a:r>
              <a:rPr lang="en-US" b="1" dirty="0" smtClean="0">
                <a:solidFill>
                  <a:schemeClr val="tx2">
                    <a:lumMod val="50000"/>
                  </a:schemeClr>
                </a:solidFill>
              </a:rPr>
              <a:t>CRIMINAL </a:t>
            </a:r>
            <a:r>
              <a:rPr lang="en-US" b="1" dirty="0">
                <a:solidFill>
                  <a:schemeClr val="tx2">
                    <a:lumMod val="50000"/>
                  </a:schemeClr>
                </a:solidFill>
              </a:rPr>
              <a:t>ENFORCEMENT</a:t>
            </a:r>
            <a:br>
              <a:rPr lang="en-US" b="1" dirty="0">
                <a:solidFill>
                  <a:schemeClr val="tx2">
                    <a:lumMod val="50000"/>
                  </a:schemeClr>
                </a:solidFill>
              </a:rPr>
            </a:br>
            <a:r>
              <a:rPr lang="en-US" b="1" dirty="0" smtClean="0">
                <a:solidFill>
                  <a:schemeClr val="tx2">
                    <a:lumMod val="50000"/>
                  </a:schemeClr>
                </a:solidFill>
              </a:rPr>
              <a:t>Charts </a:t>
            </a:r>
            <a:r>
              <a:rPr lang="en-US" b="1" dirty="0">
                <a:solidFill>
                  <a:schemeClr val="tx2">
                    <a:lumMod val="50000"/>
                  </a:schemeClr>
                </a:solidFill>
              </a:rPr>
              <a:t>Through Fiscal Year 2016</a:t>
            </a:r>
          </a:p>
          <a:p>
            <a:endParaRPr lang="en-US" b="1" dirty="0" smtClean="0"/>
          </a:p>
          <a:p>
            <a:pPr lvl="2"/>
            <a:endParaRPr lang="en-US" sz="2000" b="1" dirty="0"/>
          </a:p>
          <a:p>
            <a:pPr lvl="2"/>
            <a:endParaRPr lang="en-US" sz="2000" b="1" dirty="0" smtClean="0"/>
          </a:p>
        </p:txBody>
      </p:sp>
      <p:sp>
        <p:nvSpPr>
          <p:cNvPr id="4" name="AutoShape 4"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46" name="Picture 2" descr="Bar graph showing average prison term in mon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438400"/>
            <a:ext cx="3124200" cy="36379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200" y="6400800"/>
            <a:ext cx="7315200" cy="369332"/>
          </a:xfrm>
          <a:prstGeom prst="rect">
            <a:avLst/>
          </a:prstGeom>
        </p:spPr>
        <p:txBody>
          <a:bodyPr wrap="square">
            <a:spAutoFit/>
          </a:bodyPr>
          <a:lstStyle/>
          <a:p>
            <a:r>
              <a:rPr lang="en-US" dirty="0">
                <a:solidFill>
                  <a:schemeClr val="tx2">
                    <a:lumMod val="50000"/>
                  </a:schemeClr>
                </a:solidFill>
              </a:rPr>
              <a:t>https://www.justice.gov/atr/criminal-enforcement-fine-and-jail-charts</a:t>
            </a:r>
          </a:p>
        </p:txBody>
      </p:sp>
    </p:spTree>
    <p:extLst>
      <p:ext uri="{BB962C8B-B14F-4D97-AF65-F5344CB8AC3E}">
        <p14:creationId xmlns:p14="http://schemas.microsoft.com/office/powerpoint/2010/main" val="2098950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FE419DF-FD9F-41B3-AAB7-34850D50C1DD}"/>
              </a:ext>
            </a:extLst>
          </p:cNvPr>
          <p:cNvSpPr>
            <a:spLocks noGrp="1"/>
          </p:cNvSpPr>
          <p:nvPr>
            <p:ph type="title"/>
          </p:nvPr>
        </p:nvSpPr>
        <p:spPr/>
        <p:txBody>
          <a:bodyPr/>
          <a:lstStyle/>
          <a:p>
            <a:r>
              <a:rPr lang="en-US" dirty="0" smtClean="0"/>
              <a:t>Types of Service</a:t>
            </a:r>
            <a:r>
              <a:rPr lang="en-US" dirty="0"/>
              <a:t/>
            </a:r>
            <a:br>
              <a:rPr lang="en-US" dirty="0"/>
            </a:br>
            <a:r>
              <a:rPr lang="en-US" dirty="0"/>
              <a:t/>
            </a:r>
            <a:br>
              <a:rPr lang="en-US" dirty="0"/>
            </a:br>
            <a:endParaRPr lang="en-US" dirty="0"/>
          </a:p>
        </p:txBody>
      </p:sp>
      <p:sp>
        <p:nvSpPr>
          <p:cNvPr id="2" name="Content Placeholder 1"/>
          <p:cNvSpPr>
            <a:spLocks noGrp="1"/>
          </p:cNvSpPr>
          <p:nvPr>
            <p:ph idx="1"/>
          </p:nvPr>
        </p:nvSpPr>
        <p:spPr>
          <a:xfrm>
            <a:off x="457200" y="1295400"/>
            <a:ext cx="8077200" cy="4953000"/>
          </a:xfrm>
        </p:spPr>
        <p:txBody>
          <a:bodyPr/>
          <a:lstStyle/>
          <a:p>
            <a:r>
              <a:rPr lang="en-US" b="1" dirty="0" smtClean="0">
                <a:solidFill>
                  <a:schemeClr val="tx2">
                    <a:lumMod val="50000"/>
                  </a:schemeClr>
                </a:solidFill>
              </a:rPr>
              <a:t>The Basics:</a:t>
            </a:r>
          </a:p>
          <a:p>
            <a:pPr lvl="1"/>
            <a:r>
              <a:rPr lang="en-US" sz="2400" b="1" dirty="0">
                <a:solidFill>
                  <a:schemeClr val="tx2">
                    <a:lumMod val="50000"/>
                  </a:schemeClr>
                </a:solidFill>
              </a:rPr>
              <a:t>Summons v</a:t>
            </a:r>
            <a:r>
              <a:rPr lang="en-US" sz="2400" b="1" dirty="0" smtClean="0">
                <a:solidFill>
                  <a:schemeClr val="tx2">
                    <a:lumMod val="50000"/>
                  </a:schemeClr>
                </a:solidFill>
              </a:rPr>
              <a:t>. Subpoena </a:t>
            </a:r>
          </a:p>
          <a:p>
            <a:pPr lvl="2" indent="-342900"/>
            <a:r>
              <a:rPr lang="en-US" sz="2000" dirty="0">
                <a:solidFill>
                  <a:schemeClr val="tx2">
                    <a:lumMod val="50000"/>
                  </a:schemeClr>
                </a:solidFill>
              </a:rPr>
              <a:t>A </a:t>
            </a:r>
            <a:r>
              <a:rPr lang="en-US" sz="2000" b="1" dirty="0" smtClean="0">
                <a:solidFill>
                  <a:schemeClr val="tx2">
                    <a:lumMod val="50000"/>
                  </a:schemeClr>
                </a:solidFill>
              </a:rPr>
              <a:t>summons</a:t>
            </a:r>
            <a:r>
              <a:rPr lang="en-US" sz="2000" dirty="0" smtClean="0">
                <a:solidFill>
                  <a:schemeClr val="tx2">
                    <a:lumMod val="50000"/>
                  </a:schemeClr>
                </a:solidFill>
              </a:rPr>
              <a:t> provides </a:t>
            </a:r>
            <a:r>
              <a:rPr lang="en-US" sz="2000" dirty="0">
                <a:solidFill>
                  <a:schemeClr val="tx2">
                    <a:lumMod val="50000"/>
                  </a:schemeClr>
                </a:solidFill>
              </a:rPr>
              <a:t>legal notice to a party about a lawsuit. It is the first official notice to a defendant that he or she is being </a:t>
            </a:r>
            <a:r>
              <a:rPr lang="en-US" sz="2000" dirty="0" smtClean="0">
                <a:solidFill>
                  <a:schemeClr val="tx2">
                    <a:lumMod val="50000"/>
                  </a:schemeClr>
                </a:solidFill>
              </a:rPr>
              <a:t>sued.</a:t>
            </a:r>
          </a:p>
          <a:p>
            <a:pPr lvl="2" indent="-342900"/>
            <a:r>
              <a:rPr lang="en-US" sz="2000" dirty="0" smtClean="0">
                <a:solidFill>
                  <a:schemeClr val="tx2">
                    <a:lumMod val="50000"/>
                  </a:schemeClr>
                </a:solidFill>
              </a:rPr>
              <a:t>A </a:t>
            </a:r>
            <a:r>
              <a:rPr lang="en-US" sz="2000" b="1" dirty="0" smtClean="0">
                <a:solidFill>
                  <a:schemeClr val="tx2">
                    <a:lumMod val="50000"/>
                  </a:schemeClr>
                </a:solidFill>
              </a:rPr>
              <a:t>complaint</a:t>
            </a:r>
            <a:r>
              <a:rPr lang="en-US" sz="2000" dirty="0">
                <a:solidFill>
                  <a:schemeClr val="tx2">
                    <a:lumMod val="50000"/>
                  </a:schemeClr>
                </a:solidFill>
              </a:rPr>
              <a:t> </a:t>
            </a:r>
            <a:r>
              <a:rPr lang="en-US" sz="2000" dirty="0" smtClean="0">
                <a:solidFill>
                  <a:schemeClr val="tx2">
                    <a:lumMod val="50000"/>
                  </a:schemeClr>
                </a:solidFill>
              </a:rPr>
              <a:t>is </a:t>
            </a:r>
            <a:r>
              <a:rPr lang="en-US" sz="2000" dirty="0">
                <a:solidFill>
                  <a:schemeClr val="tx2">
                    <a:lumMod val="50000"/>
                  </a:schemeClr>
                </a:solidFill>
              </a:rPr>
              <a:t>a pleading filed by a Plaintiff stating the claims they have against the Defendant as well as the action they would like the court to take.</a:t>
            </a:r>
          </a:p>
          <a:p>
            <a:pPr lvl="1"/>
            <a:endParaRPr lang="en-US" sz="2400" b="1"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95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533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FE419DF-FD9F-41B3-AAB7-34850D50C1DD}"/>
              </a:ext>
            </a:extLst>
          </p:cNvPr>
          <p:cNvSpPr>
            <a:spLocks noGrp="1"/>
          </p:cNvSpPr>
          <p:nvPr>
            <p:ph type="title"/>
          </p:nvPr>
        </p:nvSpPr>
        <p:spPr/>
        <p:txBody>
          <a:bodyPr/>
          <a:lstStyle/>
          <a:p>
            <a:r>
              <a:rPr lang="en-US" dirty="0" smtClean="0"/>
              <a:t>Types of Service</a:t>
            </a:r>
            <a:r>
              <a:rPr lang="en-US" dirty="0"/>
              <a:t/>
            </a:r>
            <a:br>
              <a:rPr lang="en-US" dirty="0"/>
            </a:br>
            <a:r>
              <a:rPr lang="en-US" dirty="0"/>
              <a:t/>
            </a:r>
            <a:br>
              <a:rPr lang="en-US" dirty="0"/>
            </a:br>
            <a:endParaRPr lang="en-US" dirty="0"/>
          </a:p>
        </p:txBody>
      </p:sp>
      <p:sp>
        <p:nvSpPr>
          <p:cNvPr id="2" name="Content Placeholder 1"/>
          <p:cNvSpPr>
            <a:spLocks noGrp="1"/>
          </p:cNvSpPr>
          <p:nvPr>
            <p:ph idx="1"/>
          </p:nvPr>
        </p:nvSpPr>
        <p:spPr>
          <a:xfrm>
            <a:off x="457200" y="1295400"/>
            <a:ext cx="8305800" cy="4953000"/>
          </a:xfrm>
        </p:spPr>
        <p:txBody>
          <a:bodyPr/>
          <a:lstStyle/>
          <a:p>
            <a:r>
              <a:rPr lang="en-US" b="1" dirty="0" smtClean="0">
                <a:solidFill>
                  <a:schemeClr val="tx2">
                    <a:lumMod val="50000"/>
                  </a:schemeClr>
                </a:solidFill>
              </a:rPr>
              <a:t>The Basics:</a:t>
            </a:r>
          </a:p>
          <a:p>
            <a:pPr lvl="1"/>
            <a:r>
              <a:rPr lang="en-US" sz="2400" b="1" dirty="0">
                <a:solidFill>
                  <a:schemeClr val="tx2">
                    <a:lumMod val="50000"/>
                  </a:schemeClr>
                </a:solidFill>
              </a:rPr>
              <a:t>Summons v. Subpoena </a:t>
            </a:r>
          </a:p>
          <a:p>
            <a:pPr lvl="2"/>
            <a:r>
              <a:rPr lang="en-US" sz="2000" dirty="0" smtClean="0">
                <a:solidFill>
                  <a:schemeClr val="tx2">
                    <a:lumMod val="50000"/>
                  </a:schemeClr>
                </a:solidFill>
              </a:rPr>
              <a:t>A</a:t>
            </a:r>
            <a:r>
              <a:rPr lang="en-US" sz="2000" dirty="0">
                <a:solidFill>
                  <a:schemeClr val="tx2">
                    <a:lumMod val="50000"/>
                  </a:schemeClr>
                </a:solidFill>
              </a:rPr>
              <a:t> </a:t>
            </a:r>
            <a:r>
              <a:rPr lang="en-US" sz="2000" b="1" dirty="0">
                <a:solidFill>
                  <a:schemeClr val="tx2">
                    <a:lumMod val="50000"/>
                  </a:schemeClr>
                </a:solidFill>
              </a:rPr>
              <a:t>subpoena</a:t>
            </a:r>
            <a:r>
              <a:rPr lang="en-US" sz="2000" dirty="0">
                <a:solidFill>
                  <a:schemeClr val="tx2">
                    <a:lumMod val="50000"/>
                  </a:schemeClr>
                </a:solidFill>
              </a:rPr>
              <a:t> is a legal order commanding the person or organization named in the subpoena to give sworn testimony at a specified time and place about a matter concerned in an investigation or a legal proceeding, such as a trial. </a:t>
            </a:r>
            <a:endParaRPr lang="en-US" sz="2000" dirty="0" smtClean="0">
              <a:solidFill>
                <a:schemeClr val="tx2">
                  <a:lumMod val="50000"/>
                </a:schemeClr>
              </a:solidFill>
            </a:endParaRPr>
          </a:p>
          <a:p>
            <a:pPr lvl="2"/>
            <a:r>
              <a:rPr lang="en-US" sz="2000" dirty="0">
                <a:solidFill>
                  <a:schemeClr val="tx2">
                    <a:lumMod val="50000"/>
                  </a:schemeClr>
                </a:solidFill>
              </a:rPr>
              <a:t>A </a:t>
            </a:r>
            <a:r>
              <a:rPr lang="en-US" sz="2000" b="1" dirty="0">
                <a:solidFill>
                  <a:schemeClr val="tx2">
                    <a:lumMod val="50000"/>
                  </a:schemeClr>
                </a:solidFill>
              </a:rPr>
              <a:t>subpoena duces tecum</a:t>
            </a:r>
            <a:r>
              <a:rPr lang="en-US" sz="2000" dirty="0">
                <a:solidFill>
                  <a:schemeClr val="tx2">
                    <a:lumMod val="50000"/>
                  </a:schemeClr>
                </a:solidFill>
              </a:rPr>
              <a:t> substitutes the requirement of your appearance to testify with a requirement that you supply specific physical material in your possession</a:t>
            </a:r>
            <a:r>
              <a:rPr lang="en-US" sz="2000" dirty="0" smtClean="0">
                <a:solidFill>
                  <a:schemeClr val="tx2">
                    <a:lumMod val="50000"/>
                  </a:schemeClr>
                </a:solidFill>
              </a:rPr>
              <a:t>.</a:t>
            </a:r>
          </a:p>
          <a:p>
            <a:pPr lvl="2"/>
            <a:r>
              <a:rPr lang="en-US" sz="2000" dirty="0">
                <a:solidFill>
                  <a:schemeClr val="tx2">
                    <a:lumMod val="50000"/>
                  </a:schemeClr>
                </a:solidFill>
              </a:rPr>
              <a:t>A </a:t>
            </a:r>
            <a:r>
              <a:rPr lang="en-US" sz="2000" b="1" dirty="0">
                <a:solidFill>
                  <a:schemeClr val="tx2">
                    <a:lumMod val="50000"/>
                  </a:schemeClr>
                </a:solidFill>
              </a:rPr>
              <a:t>deposition subpoena</a:t>
            </a:r>
            <a:r>
              <a:rPr lang="en-US" sz="2000" dirty="0">
                <a:solidFill>
                  <a:schemeClr val="tx2">
                    <a:lumMod val="50000"/>
                  </a:schemeClr>
                </a:solidFill>
              </a:rPr>
              <a:t> means that your sworn testimony will be taken during a phase of the trial process known as discovery, and will likely occur at a lawyer's office.</a:t>
            </a:r>
          </a:p>
          <a:p>
            <a:pPr marL="914400" lvl="2" indent="0">
              <a:buNone/>
            </a:pPr>
            <a:endParaRPr lang="en-US" sz="2000" b="1" dirty="0"/>
          </a:p>
          <a:p>
            <a:pPr lvl="1"/>
            <a:endParaRPr lang="en-US" sz="2400" b="1" dirty="0"/>
          </a:p>
          <a:p>
            <a:pPr marL="0" indent="0">
              <a:buNone/>
            </a:pPr>
            <a:endParaRPr lang="en-US" sz="2400" dirty="0" smtClean="0"/>
          </a:p>
          <a:p>
            <a:pPr>
              <a:buFont typeface="Wingdings" panose="05000000000000000000" pitchFamily="2" charset="2"/>
              <a:buChar char="Ø"/>
            </a:pPr>
            <a:endParaRPr lang="en-US" b="1" dirty="0" smtClean="0"/>
          </a:p>
          <a:p>
            <a:pPr marL="0" indent="0">
              <a:buNone/>
            </a:pPr>
            <a:endParaRPr lang="en-US" b="1" dirty="0"/>
          </a:p>
        </p:txBody>
      </p:sp>
    </p:spTree>
    <p:extLst>
      <p:ext uri="{BB962C8B-B14F-4D97-AF65-F5344CB8AC3E}">
        <p14:creationId xmlns:p14="http://schemas.microsoft.com/office/powerpoint/2010/main" val="1619197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FE419DF-FD9F-41B3-AAB7-34850D50C1DD}"/>
              </a:ext>
            </a:extLst>
          </p:cNvPr>
          <p:cNvSpPr>
            <a:spLocks noGrp="1"/>
          </p:cNvSpPr>
          <p:nvPr>
            <p:ph type="title"/>
          </p:nvPr>
        </p:nvSpPr>
        <p:spPr/>
        <p:txBody>
          <a:bodyPr/>
          <a:lstStyle/>
          <a:p>
            <a:r>
              <a:rPr lang="en-US" dirty="0" smtClean="0"/>
              <a:t>Types of Service</a:t>
            </a:r>
            <a:r>
              <a:rPr lang="en-US" dirty="0"/>
              <a:t/>
            </a:r>
            <a:br>
              <a:rPr lang="en-US" dirty="0"/>
            </a:br>
            <a:r>
              <a:rPr lang="en-US" dirty="0"/>
              <a:t/>
            </a:r>
            <a:br>
              <a:rPr lang="en-US" dirty="0"/>
            </a:br>
            <a:endParaRPr lang="en-US" dirty="0"/>
          </a:p>
        </p:txBody>
      </p:sp>
      <p:sp>
        <p:nvSpPr>
          <p:cNvPr id="2" name="Content Placeholder 1"/>
          <p:cNvSpPr>
            <a:spLocks noGrp="1"/>
          </p:cNvSpPr>
          <p:nvPr>
            <p:ph idx="1"/>
          </p:nvPr>
        </p:nvSpPr>
        <p:spPr>
          <a:xfrm>
            <a:off x="411480" y="1188720"/>
            <a:ext cx="8275320" cy="4953000"/>
          </a:xfrm>
        </p:spPr>
        <p:txBody>
          <a:bodyPr/>
          <a:lstStyle/>
          <a:p>
            <a:r>
              <a:rPr lang="en-US" b="1" dirty="0" smtClean="0">
                <a:solidFill>
                  <a:schemeClr val="tx2">
                    <a:lumMod val="50000"/>
                  </a:schemeClr>
                </a:solidFill>
              </a:rPr>
              <a:t>The </a:t>
            </a:r>
            <a:r>
              <a:rPr lang="en-US" b="1" dirty="0">
                <a:solidFill>
                  <a:schemeClr val="tx2">
                    <a:lumMod val="50000"/>
                  </a:schemeClr>
                </a:solidFill>
              </a:rPr>
              <a:t>Basics</a:t>
            </a:r>
            <a:r>
              <a:rPr lang="en-US" b="1" dirty="0" smtClean="0">
                <a:solidFill>
                  <a:schemeClr val="tx2">
                    <a:lumMod val="50000"/>
                  </a:schemeClr>
                </a:solidFill>
              </a:rPr>
              <a:t>:</a:t>
            </a:r>
          </a:p>
        </p:txBody>
      </p:sp>
      <p:sp>
        <p:nvSpPr>
          <p:cNvPr id="5" name="Content Placeholder 1"/>
          <p:cNvSpPr txBox="1">
            <a:spLocks/>
          </p:cNvSpPr>
          <p:nvPr/>
        </p:nvSpPr>
        <p:spPr>
          <a:xfrm>
            <a:off x="304800" y="1767840"/>
            <a:ext cx="8382000" cy="44805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C143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C143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C143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C143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C143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b="1" dirty="0" smtClean="0">
                <a:solidFill>
                  <a:schemeClr val="tx2">
                    <a:lumMod val="50000"/>
                  </a:schemeClr>
                </a:solidFill>
              </a:rPr>
              <a:t>Subpoenas may be issued by the following people involved in the legal case associated with the subpoena:</a:t>
            </a:r>
          </a:p>
          <a:p>
            <a:pPr lvl="2"/>
            <a:r>
              <a:rPr lang="en-US" sz="2000" dirty="0" smtClean="0">
                <a:solidFill>
                  <a:schemeClr val="tx2">
                    <a:lumMod val="50000"/>
                  </a:schemeClr>
                </a:solidFill>
              </a:rPr>
              <a:t>the judge presiding over the legal proceedings</a:t>
            </a:r>
          </a:p>
          <a:p>
            <a:pPr lvl="2"/>
            <a:r>
              <a:rPr lang="en-US" sz="2000" dirty="0">
                <a:solidFill>
                  <a:schemeClr val="tx2">
                    <a:lumMod val="50000"/>
                  </a:schemeClr>
                </a:solidFill>
              </a:rPr>
              <a:t>the clerk of the court where the lawsuit has been filed</a:t>
            </a:r>
          </a:p>
          <a:p>
            <a:pPr lvl="2"/>
            <a:r>
              <a:rPr lang="en-US" sz="2000" dirty="0">
                <a:solidFill>
                  <a:schemeClr val="tx2">
                    <a:lumMod val="50000"/>
                  </a:schemeClr>
                </a:solidFill>
              </a:rPr>
              <a:t>a private lawyer representing one of the parties in the </a:t>
            </a:r>
            <a:r>
              <a:rPr lang="en-US" sz="2000" dirty="0" smtClean="0">
                <a:solidFill>
                  <a:schemeClr val="tx2">
                    <a:lumMod val="50000"/>
                  </a:schemeClr>
                </a:solidFill>
              </a:rPr>
              <a:t>lawsuit</a:t>
            </a:r>
          </a:p>
          <a:p>
            <a:pPr lvl="2"/>
            <a:endParaRPr lang="en-US" sz="2000" dirty="0">
              <a:solidFill>
                <a:schemeClr val="tx2">
                  <a:lumMod val="50000"/>
                </a:schemeClr>
              </a:solidFill>
            </a:endParaRPr>
          </a:p>
          <a:p>
            <a:pPr lvl="2"/>
            <a:endParaRPr lang="en-US" sz="2000" dirty="0" smtClean="0">
              <a:solidFill>
                <a:schemeClr val="tx2">
                  <a:lumMod val="50000"/>
                </a:schemeClr>
              </a:solidFill>
            </a:endParaRPr>
          </a:p>
          <a:p>
            <a:pPr lvl="2"/>
            <a:r>
              <a:rPr lang="en-US" sz="2000" dirty="0">
                <a:solidFill>
                  <a:schemeClr val="tx2">
                    <a:lumMod val="50000"/>
                  </a:schemeClr>
                </a:solidFill>
              </a:rPr>
              <a:t>a government lawyer such as the Attorney General or District Attorney (Note that the Attorney General and District Attorney can issue a subpoena during an investigation, before initiating a legal case</a:t>
            </a:r>
            <a:r>
              <a:rPr lang="en-US" sz="2000" dirty="0" smtClean="0">
                <a:solidFill>
                  <a:schemeClr val="tx2">
                    <a:lumMod val="50000"/>
                  </a:schemeClr>
                </a:solidFill>
              </a:rPr>
              <a:t>)</a:t>
            </a:r>
            <a:endParaRPr lang="en-US" sz="2000" dirty="0">
              <a:solidFill>
                <a:schemeClr val="tx2">
                  <a:lumMod val="50000"/>
                </a:schemeClr>
              </a:solidFill>
            </a:endParaRPr>
          </a:p>
        </p:txBody>
      </p:sp>
      <p:sp>
        <p:nvSpPr>
          <p:cNvPr id="3" name="Oval 2"/>
          <p:cNvSpPr/>
          <p:nvPr/>
        </p:nvSpPr>
        <p:spPr>
          <a:xfrm>
            <a:off x="457200" y="4155057"/>
            <a:ext cx="8534400" cy="1706880"/>
          </a:xfrm>
          <a:prstGeom prst="ellipse">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7400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1556" y="1219200"/>
            <a:ext cx="8555478" cy="5386090"/>
          </a:xfrm>
          <a:prstGeom prst="rect">
            <a:avLst/>
          </a:prstGeom>
          <a:noFill/>
        </p:spPr>
        <p:txBody>
          <a:bodyPr wrap="square" rtlCol="0">
            <a:spAutoFit/>
          </a:bodyPr>
          <a:lstStyle/>
          <a:p>
            <a:endParaRPr lang="en-US" sz="2400" dirty="0"/>
          </a:p>
          <a:p>
            <a:pPr algn="ctr"/>
            <a:r>
              <a:rPr lang="en-US" sz="3200" b="1" dirty="0" smtClean="0">
                <a:solidFill>
                  <a:schemeClr val="tx2">
                    <a:lumMod val="50000"/>
                  </a:schemeClr>
                </a:solidFill>
              </a:rPr>
              <a:t>When Served: Do Not Discard ANY Paperwork</a:t>
            </a:r>
            <a:r>
              <a:rPr lang="en-US" sz="3200" b="1" dirty="0">
                <a:solidFill>
                  <a:schemeClr val="tx2">
                    <a:lumMod val="50000"/>
                  </a:schemeClr>
                </a:solidFill>
              </a:rPr>
              <a:t>! </a:t>
            </a:r>
          </a:p>
          <a:p>
            <a:pPr algn="ctr"/>
            <a:endParaRPr lang="en-US" sz="2800" b="1" dirty="0" smtClean="0">
              <a:solidFill>
                <a:schemeClr val="tx2">
                  <a:lumMod val="50000"/>
                </a:schemeClr>
              </a:solidFill>
            </a:endParaRPr>
          </a:p>
          <a:p>
            <a:pPr marL="914400" lvl="1" indent="-457200">
              <a:buFont typeface="Arial" panose="020B0604020202020204" pitchFamily="34" charset="0"/>
              <a:buChar char="•"/>
            </a:pPr>
            <a:r>
              <a:rPr lang="en-US" sz="2400" dirty="0" smtClean="0">
                <a:solidFill>
                  <a:schemeClr val="tx2">
                    <a:lumMod val="50000"/>
                  </a:schemeClr>
                </a:solidFill>
              </a:rPr>
              <a:t>It </a:t>
            </a:r>
            <a:r>
              <a:rPr lang="en-US" sz="2400" dirty="0">
                <a:solidFill>
                  <a:schemeClr val="tx2">
                    <a:lumMod val="50000"/>
                  </a:schemeClr>
                </a:solidFill>
              </a:rPr>
              <a:t>contains very important information about </a:t>
            </a:r>
            <a:r>
              <a:rPr lang="en-US" sz="2400" dirty="0" smtClean="0">
                <a:solidFill>
                  <a:schemeClr val="tx2">
                    <a:lumMod val="50000"/>
                  </a:schemeClr>
                </a:solidFill>
              </a:rPr>
              <a:t>your</a:t>
            </a:r>
          </a:p>
          <a:p>
            <a:pPr lvl="1"/>
            <a:r>
              <a:rPr lang="en-US" sz="2400" dirty="0" smtClean="0">
                <a:solidFill>
                  <a:schemeClr val="tx2">
                    <a:lumMod val="50000"/>
                  </a:schemeClr>
                </a:solidFill>
              </a:rPr>
              <a:t>       requirements </a:t>
            </a:r>
            <a:r>
              <a:rPr lang="en-US" sz="2400" dirty="0">
                <a:solidFill>
                  <a:schemeClr val="tx2">
                    <a:lumMod val="50000"/>
                  </a:schemeClr>
                </a:solidFill>
              </a:rPr>
              <a:t>to respond </a:t>
            </a:r>
            <a:r>
              <a:rPr lang="en-US" sz="2400" dirty="0" smtClean="0">
                <a:solidFill>
                  <a:schemeClr val="tx2">
                    <a:lumMod val="50000"/>
                  </a:schemeClr>
                </a:solidFill>
              </a:rPr>
              <a:t>to this </a:t>
            </a:r>
            <a:r>
              <a:rPr lang="en-US" sz="2400" dirty="0">
                <a:solidFill>
                  <a:schemeClr val="tx2">
                    <a:lumMod val="50000"/>
                  </a:schemeClr>
                </a:solidFill>
              </a:rPr>
              <a:t>action against </a:t>
            </a:r>
            <a:r>
              <a:rPr lang="en-US" sz="2400" dirty="0" smtClean="0">
                <a:solidFill>
                  <a:schemeClr val="tx2">
                    <a:lumMod val="50000"/>
                  </a:schemeClr>
                </a:solidFill>
              </a:rPr>
              <a:t>you.</a:t>
            </a:r>
          </a:p>
          <a:p>
            <a:pPr lvl="1"/>
            <a:endParaRPr lang="en-US" sz="2400" dirty="0" smtClean="0">
              <a:solidFill>
                <a:schemeClr val="tx2">
                  <a:lumMod val="50000"/>
                </a:schemeClr>
              </a:solidFill>
            </a:endParaRPr>
          </a:p>
          <a:p>
            <a:pPr marL="914400" lvl="1" indent="-457200">
              <a:buFont typeface="Arial" panose="020B0604020202020204" pitchFamily="34" charset="0"/>
              <a:buChar char="•"/>
            </a:pPr>
            <a:r>
              <a:rPr lang="en-US" sz="2400" dirty="0" smtClean="0">
                <a:solidFill>
                  <a:schemeClr val="tx2">
                    <a:lumMod val="50000"/>
                  </a:schemeClr>
                </a:solidFill>
              </a:rPr>
              <a:t>Throwing </a:t>
            </a:r>
            <a:r>
              <a:rPr lang="en-US" sz="2400" dirty="0">
                <a:solidFill>
                  <a:schemeClr val="tx2">
                    <a:lumMod val="50000"/>
                  </a:schemeClr>
                </a:solidFill>
              </a:rPr>
              <a:t>away the paperwork </a:t>
            </a:r>
            <a:r>
              <a:rPr lang="en-US" sz="2400" b="1" u="sng" dirty="0">
                <a:solidFill>
                  <a:schemeClr val="tx2">
                    <a:lumMod val="50000"/>
                  </a:schemeClr>
                </a:solidFill>
              </a:rPr>
              <a:t>will not </a:t>
            </a:r>
            <a:r>
              <a:rPr lang="en-US" sz="2400" dirty="0">
                <a:solidFill>
                  <a:schemeClr val="tx2">
                    <a:lumMod val="50000"/>
                  </a:schemeClr>
                </a:solidFill>
              </a:rPr>
              <a:t>make the </a:t>
            </a:r>
            <a:r>
              <a:rPr lang="en-US" sz="2400" dirty="0" smtClean="0">
                <a:solidFill>
                  <a:schemeClr val="tx2">
                    <a:lumMod val="50000"/>
                  </a:schemeClr>
                </a:solidFill>
              </a:rPr>
              <a:t>underlying matter go </a:t>
            </a:r>
            <a:r>
              <a:rPr lang="en-US" sz="2400" dirty="0">
                <a:solidFill>
                  <a:schemeClr val="tx2">
                    <a:lumMod val="50000"/>
                  </a:schemeClr>
                </a:solidFill>
              </a:rPr>
              <a:t>away</a:t>
            </a:r>
          </a:p>
          <a:p>
            <a:pPr algn="ctr"/>
            <a:endParaRPr lang="en-US" sz="2800" dirty="0"/>
          </a:p>
          <a:p>
            <a:pPr marL="457200" indent="-457200">
              <a:buFont typeface="Wingdings" panose="05000000000000000000" pitchFamily="2" charset="2"/>
              <a:buChar char="Ø"/>
            </a:pPr>
            <a:endParaRPr lang="en-US" sz="2800" dirty="0"/>
          </a:p>
          <a:p>
            <a:pPr marL="914400" lvl="1" indent="-457200">
              <a:buFont typeface="Wingdings" panose="05000000000000000000" pitchFamily="2" charset="2"/>
              <a:buChar char="Ø"/>
            </a:pPr>
            <a:endParaRPr lang="en-US" sz="2800" dirty="0"/>
          </a:p>
          <a:p>
            <a:pPr marL="914400" lvl="1" indent="-457200">
              <a:buFont typeface="Wingdings" panose="05000000000000000000" pitchFamily="2" charset="2"/>
              <a:buChar char="Ø"/>
            </a:pPr>
            <a:endParaRPr lang="en-US" sz="2800" dirty="0"/>
          </a:p>
          <a:p>
            <a:pPr marL="457200" indent="-457200">
              <a:buFont typeface="Wingdings" panose="05000000000000000000" pitchFamily="2" charset="2"/>
              <a:buChar char="Ø"/>
            </a:pPr>
            <a:endParaRPr lang="en-US" sz="2800" dirty="0"/>
          </a:p>
        </p:txBody>
      </p:sp>
      <p:sp>
        <p:nvSpPr>
          <p:cNvPr id="7" name="TextBox 6"/>
          <p:cNvSpPr txBox="1"/>
          <p:nvPr/>
        </p:nvSpPr>
        <p:spPr>
          <a:xfrm>
            <a:off x="1904999" y="6246166"/>
            <a:ext cx="4300539" cy="461665"/>
          </a:xfrm>
          <a:prstGeom prst="rect">
            <a:avLst/>
          </a:prstGeom>
          <a:noFill/>
        </p:spPr>
        <p:txBody>
          <a:bodyPr wrap="square" rtlCol="0">
            <a:spAutoFit/>
          </a:bodyPr>
          <a:lstStyle/>
          <a:p>
            <a:endParaRPr lang="en-US" sz="2400" i="1" dirty="0"/>
          </a:p>
        </p:txBody>
      </p:sp>
      <p:sp>
        <p:nvSpPr>
          <p:cNvPr id="4" name="Title 3">
            <a:extLst>
              <a:ext uri="{FF2B5EF4-FFF2-40B4-BE49-F238E27FC236}">
                <a16:creationId xmlns:a16="http://schemas.microsoft.com/office/drawing/2014/main" xmlns="" id="{71370023-E2D4-49A1-8AA1-0D556ACEB827}"/>
              </a:ext>
            </a:extLst>
          </p:cNvPr>
          <p:cNvSpPr>
            <a:spLocks noGrp="1"/>
          </p:cNvSpPr>
          <p:nvPr>
            <p:ph type="title"/>
          </p:nvPr>
        </p:nvSpPr>
        <p:spPr/>
        <p:txBody>
          <a:bodyPr/>
          <a:lstStyle/>
          <a:p>
            <a:r>
              <a:rPr lang="en-US" dirty="0" smtClean="0"/>
              <a:t>You’ve Been Served: Now What</a:t>
            </a:r>
            <a:endParaRPr lang="en-US" dirty="0"/>
          </a:p>
        </p:txBody>
      </p:sp>
      <p:pic>
        <p:nvPicPr>
          <p:cNvPr id="2050" name="Picture 2" descr="C:\Users\jjohnson\AppData\Local\Microsoft\Windows\INetCache\IE\D01PMV92\importa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572000"/>
            <a:ext cx="281770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59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a:t> </a:t>
            </a:r>
            <a:r>
              <a:rPr lang="en-US" dirty="0" smtClean="0"/>
              <a:t>You’ve </a:t>
            </a:r>
            <a:r>
              <a:rPr lang="en-US" dirty="0"/>
              <a:t>Been Served: Now What</a:t>
            </a:r>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457200" y="1371600"/>
            <a:ext cx="7894607" cy="4191000"/>
          </a:xfrm>
        </p:spPr>
        <p:txBody>
          <a:bodyPr/>
          <a:lstStyle/>
          <a:p>
            <a:r>
              <a:rPr lang="en-US" b="1" dirty="0" smtClean="0">
                <a:solidFill>
                  <a:schemeClr val="tx2">
                    <a:lumMod val="50000"/>
                  </a:schemeClr>
                </a:solidFill>
              </a:rPr>
              <a:t>Initial Contact</a:t>
            </a:r>
          </a:p>
          <a:p>
            <a:pPr lvl="1"/>
            <a:r>
              <a:rPr lang="en-US" sz="2400" b="1" dirty="0" smtClean="0">
                <a:solidFill>
                  <a:schemeClr val="tx2">
                    <a:lumMod val="50000"/>
                  </a:schemeClr>
                </a:solidFill>
              </a:rPr>
              <a:t>Various ways federal agents may initiate an investigation:</a:t>
            </a:r>
          </a:p>
          <a:p>
            <a:pPr lvl="2"/>
            <a:r>
              <a:rPr lang="en-US" sz="2000" dirty="0">
                <a:solidFill>
                  <a:schemeClr val="tx2">
                    <a:lumMod val="50000"/>
                  </a:schemeClr>
                </a:solidFill>
              </a:rPr>
              <a:t>From less </a:t>
            </a:r>
            <a:r>
              <a:rPr lang="en-US" sz="2000" dirty="0" smtClean="0">
                <a:solidFill>
                  <a:schemeClr val="tx2">
                    <a:lumMod val="50000"/>
                  </a:schemeClr>
                </a:solidFill>
              </a:rPr>
              <a:t>intrusive to </a:t>
            </a:r>
            <a:r>
              <a:rPr lang="en-US" sz="2000" dirty="0">
                <a:solidFill>
                  <a:schemeClr val="tx2">
                    <a:lumMod val="50000"/>
                  </a:schemeClr>
                </a:solidFill>
              </a:rPr>
              <a:t>more intrusive, some of the ways the government </a:t>
            </a:r>
            <a:r>
              <a:rPr lang="en-US" sz="2000" dirty="0" smtClean="0">
                <a:solidFill>
                  <a:schemeClr val="tx2">
                    <a:lumMod val="50000"/>
                  </a:schemeClr>
                </a:solidFill>
              </a:rPr>
              <a:t>may initiate </a:t>
            </a:r>
            <a:r>
              <a:rPr lang="en-US" sz="2000" dirty="0">
                <a:solidFill>
                  <a:schemeClr val="tx2">
                    <a:lumMod val="50000"/>
                  </a:schemeClr>
                </a:solidFill>
              </a:rPr>
              <a:t>contact include: a telephone inquiry, a visit, a </a:t>
            </a:r>
            <a:r>
              <a:rPr lang="en-US" sz="2000" dirty="0" smtClean="0">
                <a:solidFill>
                  <a:schemeClr val="tx2">
                    <a:lumMod val="50000"/>
                  </a:schemeClr>
                </a:solidFill>
              </a:rPr>
              <a:t>civil investigative </a:t>
            </a:r>
            <a:r>
              <a:rPr lang="en-US" sz="2000" dirty="0">
                <a:solidFill>
                  <a:schemeClr val="tx2">
                    <a:lumMod val="50000"/>
                  </a:schemeClr>
                </a:solidFill>
              </a:rPr>
              <a:t>demand or administrative subpoena, a </a:t>
            </a:r>
            <a:r>
              <a:rPr lang="en-US" sz="2000" dirty="0" smtClean="0">
                <a:solidFill>
                  <a:schemeClr val="tx2">
                    <a:lumMod val="50000"/>
                  </a:schemeClr>
                </a:solidFill>
              </a:rPr>
              <a:t>grand jury </a:t>
            </a:r>
            <a:r>
              <a:rPr lang="en-US" sz="2000" dirty="0">
                <a:solidFill>
                  <a:schemeClr val="tx2">
                    <a:lumMod val="50000"/>
                  </a:schemeClr>
                </a:solidFill>
              </a:rPr>
              <a:t>subpoena, a “forthwith” subpoena, and a </a:t>
            </a:r>
            <a:r>
              <a:rPr lang="en-US" sz="2000" dirty="0" smtClean="0">
                <a:solidFill>
                  <a:schemeClr val="tx2">
                    <a:lumMod val="50000"/>
                  </a:schemeClr>
                </a:solidFill>
              </a:rPr>
              <a:t>search warrant. </a:t>
            </a:r>
          </a:p>
          <a:p>
            <a:pPr lvl="2"/>
            <a:r>
              <a:rPr lang="en-US" sz="2000" dirty="0" smtClean="0">
                <a:solidFill>
                  <a:schemeClr val="tx2">
                    <a:lumMod val="50000"/>
                  </a:schemeClr>
                </a:solidFill>
              </a:rPr>
              <a:t>Because </a:t>
            </a:r>
            <a:r>
              <a:rPr lang="en-US" sz="2000" dirty="0">
                <a:solidFill>
                  <a:schemeClr val="tx2">
                    <a:lumMod val="50000"/>
                  </a:schemeClr>
                </a:solidFill>
              </a:rPr>
              <a:t>each mode of contact with the </a:t>
            </a:r>
            <a:r>
              <a:rPr lang="en-US" sz="2000" dirty="0" smtClean="0">
                <a:solidFill>
                  <a:schemeClr val="tx2">
                    <a:lumMod val="50000"/>
                  </a:schemeClr>
                </a:solidFill>
              </a:rPr>
              <a:t>government poses </a:t>
            </a:r>
            <a:r>
              <a:rPr lang="en-US" sz="2000" dirty="0">
                <a:solidFill>
                  <a:schemeClr val="tx2">
                    <a:lumMod val="50000"/>
                  </a:schemeClr>
                </a:solidFill>
              </a:rPr>
              <a:t>its own pitfalls for the under- and unprepared</a:t>
            </a:r>
            <a:r>
              <a:rPr lang="en-US" sz="2000" dirty="0" smtClean="0">
                <a:solidFill>
                  <a:schemeClr val="tx2">
                    <a:lumMod val="50000"/>
                  </a:schemeClr>
                </a:solidFill>
              </a:rPr>
              <a:t>, a </a:t>
            </a:r>
            <a:r>
              <a:rPr lang="en-US" sz="2000" dirty="0">
                <a:solidFill>
                  <a:schemeClr val="tx2">
                    <a:lumMod val="50000"/>
                  </a:schemeClr>
                </a:solidFill>
              </a:rPr>
              <a:t>corporation should plan appropriately for each possibility.</a:t>
            </a:r>
            <a:endParaRPr lang="en-US" sz="2000" dirty="0" smtClean="0">
              <a:solidFill>
                <a:schemeClr val="tx2">
                  <a:lumMod val="50000"/>
                </a:schemeClr>
              </a:solidFill>
            </a:endParaRPr>
          </a:p>
        </p:txBody>
      </p:sp>
    </p:spTree>
    <p:extLst>
      <p:ext uri="{BB962C8B-B14F-4D97-AF65-F5344CB8AC3E}">
        <p14:creationId xmlns:p14="http://schemas.microsoft.com/office/powerpoint/2010/main" val="4091884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457200" y="1371600"/>
            <a:ext cx="7894607" cy="3043687"/>
          </a:xfrm>
        </p:spPr>
        <p:txBody>
          <a:bodyPr/>
          <a:lstStyle/>
          <a:p>
            <a:r>
              <a:rPr lang="en-US" b="1" dirty="0" smtClean="0">
                <a:solidFill>
                  <a:schemeClr val="tx2">
                    <a:lumMod val="50000"/>
                  </a:schemeClr>
                </a:solidFill>
              </a:rPr>
              <a:t>Some </a:t>
            </a:r>
            <a:r>
              <a:rPr lang="en-US" b="1" dirty="0">
                <a:solidFill>
                  <a:schemeClr val="tx2">
                    <a:lumMod val="50000"/>
                  </a:schemeClr>
                </a:solidFill>
              </a:rPr>
              <a:t>of the most important steps a corporation can take in this </a:t>
            </a:r>
            <a:r>
              <a:rPr lang="en-US" b="1" dirty="0" smtClean="0">
                <a:solidFill>
                  <a:schemeClr val="tx2">
                    <a:lumMod val="50000"/>
                  </a:schemeClr>
                </a:solidFill>
              </a:rPr>
              <a:t>post-Enron world we live:</a:t>
            </a:r>
          </a:p>
          <a:p>
            <a:pPr lvl="1"/>
            <a:r>
              <a:rPr lang="en-US" sz="2400" b="1" dirty="0">
                <a:solidFill>
                  <a:schemeClr val="tx2">
                    <a:lumMod val="50000"/>
                  </a:schemeClr>
                </a:solidFill>
              </a:rPr>
              <a:t>Having sound policies and procedures in place </a:t>
            </a:r>
            <a:endParaRPr lang="en-US" sz="2400" b="1" dirty="0" smtClean="0">
              <a:solidFill>
                <a:schemeClr val="tx2">
                  <a:lumMod val="50000"/>
                </a:schemeClr>
              </a:solidFill>
            </a:endParaRPr>
          </a:p>
          <a:p>
            <a:pPr lvl="1"/>
            <a:r>
              <a:rPr lang="en-US" sz="2400" b="1" dirty="0">
                <a:solidFill>
                  <a:schemeClr val="tx2">
                    <a:lumMod val="50000"/>
                  </a:schemeClr>
                </a:solidFill>
              </a:rPr>
              <a:t>P</a:t>
            </a:r>
            <a:r>
              <a:rPr lang="en-US" sz="2400" b="1" dirty="0" smtClean="0">
                <a:solidFill>
                  <a:schemeClr val="tx2">
                    <a:lumMod val="50000"/>
                  </a:schemeClr>
                </a:solidFill>
              </a:rPr>
              <a:t>roperly training </a:t>
            </a:r>
            <a:r>
              <a:rPr lang="en-US" sz="2400" b="1" dirty="0">
                <a:solidFill>
                  <a:schemeClr val="tx2">
                    <a:lumMod val="50000"/>
                  </a:schemeClr>
                </a:solidFill>
              </a:rPr>
              <a:t>key staff on what to do when law enforcement </a:t>
            </a:r>
            <a:r>
              <a:rPr lang="en-US" sz="2400" b="1" dirty="0" smtClean="0">
                <a:solidFill>
                  <a:schemeClr val="tx2">
                    <a:lumMod val="50000"/>
                  </a:schemeClr>
                </a:solidFill>
              </a:rPr>
              <a:t>calls</a:t>
            </a:r>
          </a:p>
          <a:p>
            <a:pPr lvl="1"/>
            <a:r>
              <a:rPr lang="en-US" sz="2400" b="1" dirty="0" smtClean="0">
                <a:solidFill>
                  <a:schemeClr val="tx2">
                    <a:lumMod val="50000"/>
                  </a:schemeClr>
                </a:solidFill>
              </a:rPr>
              <a:t>Understand the language</a:t>
            </a:r>
          </a:p>
        </p:txBody>
      </p:sp>
      <p:pic>
        <p:nvPicPr>
          <p:cNvPr id="3074" name="Picture 2" descr="Image result for policies and proced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381" y="4648200"/>
            <a:ext cx="3810000" cy="187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186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457200" y="1604513"/>
            <a:ext cx="7894607" cy="3881887"/>
          </a:xfrm>
        </p:spPr>
        <p:txBody>
          <a:bodyPr/>
          <a:lstStyle/>
          <a:p>
            <a:r>
              <a:rPr lang="en-US" b="1" dirty="0" smtClean="0">
                <a:solidFill>
                  <a:schemeClr val="tx2">
                    <a:lumMod val="50000"/>
                  </a:schemeClr>
                </a:solidFill>
              </a:rPr>
              <a:t>Having a Response Policy:</a:t>
            </a:r>
          </a:p>
          <a:p>
            <a:pPr lvl="1"/>
            <a:r>
              <a:rPr lang="en-US" sz="2400" b="1" dirty="0">
                <a:solidFill>
                  <a:schemeClr val="tx2">
                    <a:lumMod val="50000"/>
                  </a:schemeClr>
                </a:solidFill>
              </a:rPr>
              <a:t>T</a:t>
            </a:r>
            <a:r>
              <a:rPr lang="en-US" sz="2400" b="1" dirty="0" smtClean="0">
                <a:solidFill>
                  <a:schemeClr val="tx2">
                    <a:lumMod val="50000"/>
                  </a:schemeClr>
                </a:solidFill>
              </a:rPr>
              <a:t>he </a:t>
            </a:r>
            <a:r>
              <a:rPr lang="en-US" sz="2400" b="1" dirty="0">
                <a:solidFill>
                  <a:schemeClr val="tx2">
                    <a:lumMod val="50000"/>
                  </a:schemeClr>
                </a:solidFill>
              </a:rPr>
              <a:t>first </a:t>
            </a:r>
            <a:r>
              <a:rPr lang="en-US" sz="2400" b="1" dirty="0" smtClean="0">
                <a:solidFill>
                  <a:schemeClr val="tx2">
                    <a:lumMod val="50000"/>
                  </a:schemeClr>
                </a:solidFill>
              </a:rPr>
              <a:t>step a </a:t>
            </a:r>
            <a:r>
              <a:rPr lang="en-US" sz="2400" b="1" dirty="0">
                <a:solidFill>
                  <a:schemeClr val="tx2">
                    <a:lumMod val="50000"/>
                  </a:schemeClr>
                </a:solidFill>
              </a:rPr>
              <a:t>company should take is to establish internal </a:t>
            </a:r>
            <a:r>
              <a:rPr lang="en-US" sz="2400" b="1" dirty="0" smtClean="0">
                <a:solidFill>
                  <a:schemeClr val="tx2">
                    <a:lumMod val="50000"/>
                  </a:schemeClr>
                </a:solidFill>
              </a:rPr>
              <a:t>guidelines addressing </a:t>
            </a:r>
            <a:r>
              <a:rPr lang="en-US" sz="2400" b="1" dirty="0">
                <a:solidFill>
                  <a:schemeClr val="tx2">
                    <a:lumMod val="50000"/>
                  </a:schemeClr>
                </a:solidFill>
              </a:rPr>
              <a:t>interaction with government </a:t>
            </a:r>
            <a:r>
              <a:rPr lang="en-US" sz="2400" b="1" dirty="0" smtClean="0">
                <a:solidFill>
                  <a:schemeClr val="tx2">
                    <a:lumMod val="50000"/>
                  </a:schemeClr>
                </a:solidFill>
              </a:rPr>
              <a:t>agents.</a:t>
            </a:r>
          </a:p>
          <a:p>
            <a:pPr lvl="1"/>
            <a:r>
              <a:rPr lang="en-US" sz="2400" b="1" dirty="0" smtClean="0">
                <a:solidFill>
                  <a:schemeClr val="tx2">
                    <a:lumMod val="50000"/>
                  </a:schemeClr>
                </a:solidFill>
              </a:rPr>
              <a:t>Companies should </a:t>
            </a:r>
            <a:r>
              <a:rPr lang="en-US" sz="2400" b="1" dirty="0">
                <a:solidFill>
                  <a:schemeClr val="tx2">
                    <a:lumMod val="50000"/>
                  </a:schemeClr>
                </a:solidFill>
              </a:rPr>
              <a:t>have a response policy in place and </a:t>
            </a:r>
            <a:r>
              <a:rPr lang="en-US" sz="2400" b="1" dirty="0" smtClean="0">
                <a:solidFill>
                  <a:schemeClr val="tx2">
                    <a:lumMod val="50000"/>
                  </a:schemeClr>
                </a:solidFill>
              </a:rPr>
              <a:t>communicate this </a:t>
            </a:r>
            <a:r>
              <a:rPr lang="en-US" sz="2400" b="1" dirty="0">
                <a:solidFill>
                  <a:schemeClr val="tx2">
                    <a:lumMod val="50000"/>
                  </a:schemeClr>
                </a:solidFill>
              </a:rPr>
              <a:t>policy to all employees, especially receptionists</a:t>
            </a:r>
            <a:r>
              <a:rPr lang="en-US" sz="2400" b="1" dirty="0" smtClean="0">
                <a:solidFill>
                  <a:schemeClr val="tx2">
                    <a:lumMod val="50000"/>
                  </a:schemeClr>
                </a:solidFill>
              </a:rPr>
              <a:t>, executive </a:t>
            </a:r>
            <a:r>
              <a:rPr lang="en-US" sz="2400" b="1" dirty="0">
                <a:solidFill>
                  <a:schemeClr val="tx2">
                    <a:lumMod val="50000"/>
                  </a:schemeClr>
                </a:solidFill>
              </a:rPr>
              <a:t>secretaries, and those employees who are </a:t>
            </a:r>
            <a:r>
              <a:rPr lang="en-US" sz="2400" b="1" dirty="0" smtClean="0">
                <a:solidFill>
                  <a:schemeClr val="tx2">
                    <a:lumMod val="50000"/>
                  </a:schemeClr>
                </a:solidFill>
              </a:rPr>
              <a:t>likely to </a:t>
            </a:r>
            <a:r>
              <a:rPr lang="en-US" sz="2400" b="1" dirty="0">
                <a:solidFill>
                  <a:schemeClr val="tx2">
                    <a:lumMod val="50000"/>
                  </a:schemeClr>
                </a:solidFill>
              </a:rPr>
              <a:t>be the first approached by law enforcement.</a:t>
            </a:r>
            <a:endParaRPr lang="en-US" sz="2400" b="1" dirty="0" smtClean="0">
              <a:solidFill>
                <a:schemeClr val="tx2">
                  <a:lumMod val="50000"/>
                </a:schemeClr>
              </a:solidFill>
            </a:endParaRPr>
          </a:p>
        </p:txBody>
      </p:sp>
    </p:spTree>
    <p:extLst>
      <p:ext uri="{BB962C8B-B14F-4D97-AF65-F5344CB8AC3E}">
        <p14:creationId xmlns:p14="http://schemas.microsoft.com/office/powerpoint/2010/main" val="1527199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Why We Are Here</a:t>
            </a:r>
            <a:endParaRPr lang="en-US" dirty="0"/>
          </a:p>
        </p:txBody>
      </p:sp>
      <p:grpSp>
        <p:nvGrpSpPr>
          <p:cNvPr id="13" name="Group 12"/>
          <p:cNvGrpSpPr/>
          <p:nvPr/>
        </p:nvGrpSpPr>
        <p:grpSpPr>
          <a:xfrm>
            <a:off x="304800" y="1219200"/>
            <a:ext cx="8534400" cy="4830763"/>
            <a:chOff x="304800" y="1219200"/>
            <a:chExt cx="8534400" cy="4830763"/>
          </a:xfrm>
        </p:grpSpPr>
        <p:pic>
          <p:nvPicPr>
            <p:cNvPr id="14" name="Picture 13" descr="http://image.made-in-china.com/4f0j00UvjanhNRaEuL/Hanging-Aluminum-Framed-Non-Magnetic-Melamine-White-Board-BSNC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a:xfrm>
              <a:off x="838200" y="17526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grpSp>
      <p:sp>
        <p:nvSpPr>
          <p:cNvPr id="4" name="Rectangle 3"/>
          <p:cNvSpPr/>
          <p:nvPr/>
        </p:nvSpPr>
        <p:spPr>
          <a:xfrm>
            <a:off x="1143000" y="2057400"/>
            <a:ext cx="6781800" cy="3970318"/>
          </a:xfrm>
          <a:prstGeom prst="rect">
            <a:avLst/>
          </a:prstGeom>
        </p:spPr>
        <p:txBody>
          <a:bodyPr wrap="square">
            <a:spAutoFit/>
          </a:bodyPr>
          <a:lstStyle/>
          <a:p>
            <a:pPr marL="457200" indent="-457200">
              <a:buFont typeface="Arial" panose="020B0604020202020204" pitchFamily="34" charset="0"/>
              <a:buChar char="•"/>
            </a:pPr>
            <a:r>
              <a:rPr lang="en-US" sz="2800" b="1" dirty="0" smtClean="0">
                <a:solidFill>
                  <a:schemeClr val="tx2">
                    <a:lumMod val="50000"/>
                  </a:schemeClr>
                </a:solidFill>
              </a:rPr>
              <a:t>Understand what “Served” means</a:t>
            </a:r>
          </a:p>
          <a:p>
            <a:pPr marL="457200" indent="-457200">
              <a:buFont typeface="Arial" panose="020B0604020202020204" pitchFamily="34" charset="0"/>
              <a:buChar char="•"/>
            </a:pPr>
            <a:r>
              <a:rPr lang="en-US" sz="2800" b="1" dirty="0" smtClean="0">
                <a:solidFill>
                  <a:schemeClr val="tx2">
                    <a:lumMod val="50000"/>
                  </a:schemeClr>
                </a:solidFill>
              </a:rPr>
              <a:t>Understand trends</a:t>
            </a:r>
          </a:p>
          <a:p>
            <a:pPr marL="457200" indent="-457200">
              <a:buFont typeface="Arial" panose="020B0604020202020204" pitchFamily="34" charset="0"/>
              <a:buChar char="•"/>
            </a:pPr>
            <a:r>
              <a:rPr lang="en-US" sz="2800" b="1" dirty="0" smtClean="0">
                <a:solidFill>
                  <a:schemeClr val="tx2">
                    <a:lumMod val="50000"/>
                  </a:schemeClr>
                </a:solidFill>
              </a:rPr>
              <a:t>Prepare for what’s coming before it happens (and hope it never happens)</a:t>
            </a:r>
          </a:p>
          <a:p>
            <a:pPr marL="457200" indent="-457200">
              <a:buFont typeface="Arial" panose="020B0604020202020204" pitchFamily="34" charset="0"/>
              <a:buChar char="•"/>
            </a:pPr>
            <a:r>
              <a:rPr lang="en-US" sz="2800" b="1" dirty="0" smtClean="0">
                <a:solidFill>
                  <a:schemeClr val="tx2">
                    <a:lumMod val="50000"/>
                  </a:schemeClr>
                </a:solidFill>
              </a:rPr>
              <a:t>Whistleblowers &amp; Retaliation</a:t>
            </a:r>
          </a:p>
          <a:p>
            <a:pPr marL="457200" indent="-457200">
              <a:buFont typeface="Arial" panose="020B0604020202020204" pitchFamily="34" charset="0"/>
              <a:buChar char="•"/>
            </a:pPr>
            <a:r>
              <a:rPr lang="en-US" sz="2800" b="1" dirty="0" smtClean="0">
                <a:solidFill>
                  <a:schemeClr val="tx2">
                    <a:lumMod val="50000"/>
                  </a:schemeClr>
                </a:solidFill>
              </a:rPr>
              <a:t>Presentation </a:t>
            </a:r>
            <a:r>
              <a:rPr lang="en-US" sz="2800" b="1" dirty="0">
                <a:solidFill>
                  <a:schemeClr val="tx2">
                    <a:lumMod val="50000"/>
                  </a:schemeClr>
                </a:solidFill>
              </a:rPr>
              <a:t>is available for download:</a:t>
            </a:r>
          </a:p>
          <a:p>
            <a:r>
              <a:rPr lang="en-US" sz="2800" b="1" dirty="0">
                <a:solidFill>
                  <a:schemeClr val="tx2">
                    <a:lumMod val="50000"/>
                  </a:schemeClr>
                </a:solidFill>
              </a:rPr>
              <a:t>	pointcompliance.com/served</a:t>
            </a:r>
          </a:p>
          <a:p>
            <a:pPr marL="457200" indent="-457200">
              <a:buFont typeface="Arial" panose="020B0604020202020204" pitchFamily="34" charset="0"/>
              <a:buChar char="•"/>
            </a:pPr>
            <a:endParaRPr lang="en-US" sz="2800" b="1" dirty="0" smtClean="0"/>
          </a:p>
          <a:p>
            <a:pPr algn="ctr"/>
            <a:endParaRPr lang="en-US" sz="2800" b="1" dirty="0" smtClean="0"/>
          </a:p>
        </p:txBody>
      </p:sp>
    </p:spTree>
    <p:extLst>
      <p:ext uri="{BB962C8B-B14F-4D97-AF65-F5344CB8AC3E}">
        <p14:creationId xmlns:p14="http://schemas.microsoft.com/office/powerpoint/2010/main" val="467797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533400" y="1524000"/>
            <a:ext cx="7894607" cy="4491487"/>
          </a:xfrm>
        </p:spPr>
        <p:txBody>
          <a:bodyPr/>
          <a:lstStyle/>
          <a:p>
            <a:r>
              <a:rPr lang="en-US" b="1" dirty="0" smtClean="0">
                <a:solidFill>
                  <a:schemeClr val="tx2">
                    <a:lumMod val="50000"/>
                  </a:schemeClr>
                </a:solidFill>
              </a:rPr>
              <a:t>Having a Response Policy:</a:t>
            </a:r>
          </a:p>
          <a:p>
            <a:pPr lvl="1"/>
            <a:r>
              <a:rPr lang="en-US" sz="2400" b="1" dirty="0">
                <a:solidFill>
                  <a:schemeClr val="tx2">
                    <a:lumMod val="50000"/>
                  </a:schemeClr>
                </a:solidFill>
              </a:rPr>
              <a:t>A key element of a corporate response policy is </a:t>
            </a:r>
            <a:r>
              <a:rPr lang="en-US" sz="2400" b="1" dirty="0" smtClean="0">
                <a:solidFill>
                  <a:schemeClr val="tx2">
                    <a:lumMod val="50000"/>
                  </a:schemeClr>
                </a:solidFill>
              </a:rPr>
              <a:t>identifying a </a:t>
            </a:r>
            <a:r>
              <a:rPr lang="en-US" sz="2400" b="1" dirty="0">
                <a:solidFill>
                  <a:schemeClr val="tx2">
                    <a:lumMod val="50000"/>
                  </a:schemeClr>
                </a:solidFill>
              </a:rPr>
              <a:t>designated person (“DP”)—and a hierarchy of </a:t>
            </a:r>
            <a:r>
              <a:rPr lang="en-US" sz="2400" b="1" dirty="0" smtClean="0">
                <a:solidFill>
                  <a:schemeClr val="tx2">
                    <a:lumMod val="50000"/>
                  </a:schemeClr>
                </a:solidFill>
              </a:rPr>
              <a:t>backup designated </a:t>
            </a:r>
            <a:r>
              <a:rPr lang="en-US" sz="2400" b="1" dirty="0">
                <a:solidFill>
                  <a:schemeClr val="tx2">
                    <a:lumMod val="50000"/>
                  </a:schemeClr>
                </a:solidFill>
              </a:rPr>
              <a:t>persons (collectively referred to as “</a:t>
            </a:r>
            <a:r>
              <a:rPr lang="en-US" sz="2400" b="1" dirty="0" smtClean="0">
                <a:solidFill>
                  <a:schemeClr val="tx2">
                    <a:lumMod val="50000"/>
                  </a:schemeClr>
                </a:solidFill>
              </a:rPr>
              <a:t>alternative DP</a:t>
            </a:r>
            <a:r>
              <a:rPr lang="en-US" sz="2400" b="1" dirty="0">
                <a:solidFill>
                  <a:schemeClr val="tx2">
                    <a:lumMod val="50000"/>
                  </a:schemeClr>
                </a:solidFill>
              </a:rPr>
              <a:t>”)—to respond to all federal requests. </a:t>
            </a:r>
            <a:endParaRPr lang="en-US" sz="2400" b="1" dirty="0" smtClean="0">
              <a:solidFill>
                <a:schemeClr val="tx2">
                  <a:lumMod val="50000"/>
                </a:schemeClr>
              </a:solidFill>
            </a:endParaRPr>
          </a:p>
          <a:p>
            <a:pPr lvl="1"/>
            <a:r>
              <a:rPr lang="en-US" sz="2400" b="1" dirty="0" smtClean="0">
                <a:solidFill>
                  <a:schemeClr val="tx2">
                    <a:lumMod val="50000"/>
                  </a:schemeClr>
                </a:solidFill>
              </a:rPr>
              <a:t>The </a:t>
            </a:r>
            <a:r>
              <a:rPr lang="en-US" sz="2400" b="1" dirty="0">
                <a:solidFill>
                  <a:schemeClr val="tx2">
                    <a:lumMod val="50000"/>
                  </a:schemeClr>
                </a:solidFill>
              </a:rPr>
              <a:t>DP </a:t>
            </a:r>
            <a:r>
              <a:rPr lang="en-US" sz="2400" b="1" dirty="0" smtClean="0">
                <a:solidFill>
                  <a:schemeClr val="tx2">
                    <a:lumMod val="50000"/>
                  </a:schemeClr>
                </a:solidFill>
              </a:rPr>
              <a:t>should be </a:t>
            </a:r>
            <a:r>
              <a:rPr lang="en-US" sz="2400" b="1" dirty="0">
                <a:solidFill>
                  <a:schemeClr val="tx2">
                    <a:lumMod val="50000"/>
                  </a:schemeClr>
                </a:solidFill>
              </a:rPr>
              <a:t>an individual with a significant degree of authority </a:t>
            </a:r>
            <a:r>
              <a:rPr lang="en-US" sz="2400" b="1" dirty="0" smtClean="0">
                <a:solidFill>
                  <a:schemeClr val="tx2">
                    <a:lumMod val="50000"/>
                  </a:schemeClr>
                </a:solidFill>
              </a:rPr>
              <a:t>and responsibility</a:t>
            </a:r>
            <a:r>
              <a:rPr lang="en-US" sz="2400" b="1" dirty="0">
                <a:solidFill>
                  <a:schemeClr val="tx2">
                    <a:lumMod val="50000"/>
                  </a:schemeClr>
                </a:solidFill>
              </a:rPr>
              <a:t>. For example, a company may wish to use </a:t>
            </a:r>
            <a:r>
              <a:rPr lang="en-US" sz="2400" b="1" dirty="0" smtClean="0">
                <a:solidFill>
                  <a:schemeClr val="tx2">
                    <a:lumMod val="50000"/>
                  </a:schemeClr>
                </a:solidFill>
              </a:rPr>
              <a:t>its head </a:t>
            </a:r>
            <a:r>
              <a:rPr lang="en-US" sz="2400" b="1" dirty="0">
                <a:solidFill>
                  <a:schemeClr val="tx2">
                    <a:lumMod val="50000"/>
                  </a:schemeClr>
                </a:solidFill>
              </a:rPr>
              <a:t>of security or CFO. The alternative DP should be </a:t>
            </a:r>
            <a:r>
              <a:rPr lang="en-US" sz="2400" b="1" dirty="0" smtClean="0">
                <a:solidFill>
                  <a:schemeClr val="tx2">
                    <a:lumMod val="50000"/>
                  </a:schemeClr>
                </a:solidFill>
              </a:rPr>
              <a:t>an individual </a:t>
            </a:r>
            <a:r>
              <a:rPr lang="en-US" sz="2400" b="1" dirty="0">
                <a:solidFill>
                  <a:schemeClr val="tx2">
                    <a:lumMod val="50000"/>
                  </a:schemeClr>
                </a:solidFill>
              </a:rPr>
              <a:t>who would be available if the primary </a:t>
            </a:r>
            <a:r>
              <a:rPr lang="en-US" sz="2400" b="1" dirty="0" smtClean="0">
                <a:solidFill>
                  <a:schemeClr val="tx2">
                    <a:lumMod val="50000"/>
                  </a:schemeClr>
                </a:solidFill>
              </a:rPr>
              <a:t>DP is </a:t>
            </a:r>
            <a:r>
              <a:rPr lang="en-US" sz="2400" b="1" dirty="0">
                <a:solidFill>
                  <a:schemeClr val="tx2">
                    <a:lumMod val="50000"/>
                  </a:schemeClr>
                </a:solidFill>
              </a:rPr>
              <a:t>unavailable.</a:t>
            </a:r>
            <a:endParaRPr lang="en-US" sz="2400" b="1" dirty="0" smtClean="0">
              <a:solidFill>
                <a:schemeClr val="tx2">
                  <a:lumMod val="50000"/>
                </a:schemeClr>
              </a:solidFill>
            </a:endParaRPr>
          </a:p>
        </p:txBody>
      </p:sp>
    </p:spTree>
    <p:extLst>
      <p:ext uri="{BB962C8B-B14F-4D97-AF65-F5344CB8AC3E}">
        <p14:creationId xmlns:p14="http://schemas.microsoft.com/office/powerpoint/2010/main" val="3214146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533400" y="1524000"/>
            <a:ext cx="7894607" cy="4491487"/>
          </a:xfrm>
        </p:spPr>
        <p:txBody>
          <a:bodyPr/>
          <a:lstStyle/>
          <a:p>
            <a:r>
              <a:rPr lang="en-US" b="1" dirty="0" smtClean="0">
                <a:solidFill>
                  <a:schemeClr val="tx2">
                    <a:lumMod val="50000"/>
                  </a:schemeClr>
                </a:solidFill>
              </a:rPr>
              <a:t>Having a Response Policy:</a:t>
            </a:r>
          </a:p>
          <a:p>
            <a:pPr lvl="1"/>
            <a:r>
              <a:rPr lang="en-US" sz="2400" b="1" dirty="0">
                <a:solidFill>
                  <a:schemeClr val="tx2">
                    <a:lumMod val="50000"/>
                  </a:schemeClr>
                </a:solidFill>
              </a:rPr>
              <a:t>The company should create and distribute a plan </a:t>
            </a:r>
            <a:r>
              <a:rPr lang="en-US" sz="2400" b="1" dirty="0" smtClean="0">
                <a:solidFill>
                  <a:schemeClr val="tx2">
                    <a:lumMod val="50000"/>
                  </a:schemeClr>
                </a:solidFill>
              </a:rPr>
              <a:t>for reaching </a:t>
            </a:r>
            <a:r>
              <a:rPr lang="en-US" sz="2400" b="1" dirty="0">
                <a:solidFill>
                  <a:schemeClr val="tx2">
                    <a:lumMod val="50000"/>
                  </a:schemeClr>
                </a:solidFill>
              </a:rPr>
              <a:t>the DP and alternative DP in the event of </a:t>
            </a:r>
            <a:r>
              <a:rPr lang="en-US" sz="2400" b="1" dirty="0" smtClean="0">
                <a:solidFill>
                  <a:schemeClr val="tx2">
                    <a:lumMod val="50000"/>
                  </a:schemeClr>
                </a:solidFill>
              </a:rPr>
              <a:t>an investigation</a:t>
            </a:r>
            <a:r>
              <a:rPr lang="en-US" sz="2400" b="1" dirty="0">
                <a:solidFill>
                  <a:schemeClr val="tx2">
                    <a:lumMod val="50000"/>
                  </a:schemeClr>
                </a:solidFill>
              </a:rPr>
              <a:t>. </a:t>
            </a:r>
            <a:endParaRPr lang="en-US" sz="2400" b="1" dirty="0" smtClean="0">
              <a:solidFill>
                <a:schemeClr val="tx2">
                  <a:lumMod val="50000"/>
                </a:schemeClr>
              </a:solidFill>
            </a:endParaRPr>
          </a:p>
          <a:p>
            <a:pPr lvl="1"/>
            <a:r>
              <a:rPr lang="en-US" sz="2400" b="1" dirty="0" smtClean="0">
                <a:solidFill>
                  <a:schemeClr val="tx2">
                    <a:lumMod val="50000"/>
                  </a:schemeClr>
                </a:solidFill>
              </a:rPr>
              <a:t>This </a:t>
            </a:r>
            <a:r>
              <a:rPr lang="en-US" sz="2400" b="1" dirty="0">
                <a:solidFill>
                  <a:schemeClr val="tx2">
                    <a:lumMod val="50000"/>
                  </a:schemeClr>
                </a:solidFill>
              </a:rPr>
              <a:t>contact plan should include </a:t>
            </a:r>
            <a:r>
              <a:rPr lang="en-US" sz="2400" b="1" dirty="0" smtClean="0">
                <a:solidFill>
                  <a:schemeClr val="tx2">
                    <a:lumMod val="50000"/>
                  </a:schemeClr>
                </a:solidFill>
              </a:rPr>
              <a:t>distributing work </a:t>
            </a:r>
            <a:r>
              <a:rPr lang="en-US" sz="2400" b="1" dirty="0">
                <a:solidFill>
                  <a:schemeClr val="tx2">
                    <a:lumMod val="50000"/>
                  </a:schemeClr>
                </a:solidFill>
              </a:rPr>
              <a:t>phone numbers, cellular phone numbers, and </a:t>
            </a:r>
            <a:r>
              <a:rPr lang="en-US" sz="2400" b="1" dirty="0" smtClean="0">
                <a:solidFill>
                  <a:schemeClr val="tx2">
                    <a:lumMod val="50000"/>
                  </a:schemeClr>
                </a:solidFill>
              </a:rPr>
              <a:t>any other </a:t>
            </a:r>
            <a:r>
              <a:rPr lang="en-US" sz="2400" b="1" dirty="0">
                <a:solidFill>
                  <a:schemeClr val="tx2">
                    <a:lumMod val="50000"/>
                  </a:schemeClr>
                </a:solidFill>
              </a:rPr>
              <a:t>appropriate way to reach them. </a:t>
            </a:r>
            <a:endParaRPr lang="en-US" sz="2400" b="1" dirty="0" smtClean="0">
              <a:solidFill>
                <a:schemeClr val="tx2">
                  <a:lumMod val="50000"/>
                </a:schemeClr>
              </a:solidFill>
            </a:endParaRPr>
          </a:p>
          <a:p>
            <a:pPr lvl="1"/>
            <a:r>
              <a:rPr lang="en-US" sz="2400" b="1" dirty="0" smtClean="0">
                <a:solidFill>
                  <a:schemeClr val="tx2">
                    <a:lumMod val="50000"/>
                  </a:schemeClr>
                </a:solidFill>
              </a:rPr>
              <a:t>Since investigative contacts </a:t>
            </a:r>
            <a:r>
              <a:rPr lang="en-US" sz="2400" b="1" dirty="0">
                <a:solidFill>
                  <a:schemeClr val="tx2">
                    <a:lumMod val="50000"/>
                  </a:schemeClr>
                </a:solidFill>
              </a:rPr>
              <a:t>are usually unscheduled and happen at odd </a:t>
            </a:r>
            <a:r>
              <a:rPr lang="en-US" sz="2400" b="1" dirty="0" smtClean="0">
                <a:solidFill>
                  <a:schemeClr val="tx2">
                    <a:lumMod val="50000"/>
                  </a:schemeClr>
                </a:solidFill>
              </a:rPr>
              <a:t>hours, a </a:t>
            </a:r>
            <a:r>
              <a:rPr lang="en-US" sz="2400" b="1" dirty="0">
                <a:solidFill>
                  <a:schemeClr val="tx2">
                    <a:lumMod val="50000"/>
                  </a:schemeClr>
                </a:solidFill>
              </a:rPr>
              <a:t>company should make sure the DP and alternative </a:t>
            </a:r>
            <a:r>
              <a:rPr lang="en-US" sz="2400" b="1" dirty="0" smtClean="0">
                <a:solidFill>
                  <a:schemeClr val="tx2">
                    <a:lumMod val="50000"/>
                  </a:schemeClr>
                </a:solidFill>
              </a:rPr>
              <a:t>DP can </a:t>
            </a:r>
            <a:r>
              <a:rPr lang="en-US" sz="2400" b="1" dirty="0">
                <a:solidFill>
                  <a:schemeClr val="tx2">
                    <a:lumMod val="50000"/>
                  </a:schemeClr>
                </a:solidFill>
              </a:rPr>
              <a:t>be </a:t>
            </a:r>
            <a:r>
              <a:rPr lang="en-US" sz="2400" b="1" dirty="0" smtClean="0">
                <a:solidFill>
                  <a:schemeClr val="tx2">
                    <a:lumMod val="50000"/>
                  </a:schemeClr>
                </a:solidFill>
              </a:rPr>
              <a:t>reached via text or telephone in </a:t>
            </a:r>
            <a:r>
              <a:rPr lang="en-US" sz="2400" b="1" dirty="0">
                <a:solidFill>
                  <a:schemeClr val="tx2">
                    <a:lumMod val="50000"/>
                  </a:schemeClr>
                </a:solidFill>
              </a:rPr>
              <a:t>case of </a:t>
            </a:r>
            <a:r>
              <a:rPr lang="en-US" sz="2400" b="1" dirty="0" smtClean="0">
                <a:solidFill>
                  <a:schemeClr val="tx2">
                    <a:lumMod val="50000"/>
                  </a:schemeClr>
                </a:solidFill>
              </a:rPr>
              <a:t>an emergency</a:t>
            </a:r>
            <a:r>
              <a:rPr lang="en-US" sz="2400" b="1" dirty="0">
                <a:solidFill>
                  <a:schemeClr val="tx2">
                    <a:lumMod val="50000"/>
                  </a:schemeClr>
                </a:solidFill>
              </a:rPr>
              <a:t>. </a:t>
            </a:r>
            <a:endParaRPr lang="en-US" sz="2400" b="1" dirty="0" smtClean="0">
              <a:solidFill>
                <a:schemeClr val="tx2">
                  <a:lumMod val="50000"/>
                </a:schemeClr>
              </a:solidFill>
            </a:endParaRPr>
          </a:p>
        </p:txBody>
      </p:sp>
    </p:spTree>
    <p:extLst>
      <p:ext uri="{BB962C8B-B14F-4D97-AF65-F5344CB8AC3E}">
        <p14:creationId xmlns:p14="http://schemas.microsoft.com/office/powerpoint/2010/main" val="1486278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533400" y="1524000"/>
            <a:ext cx="7894607" cy="4491487"/>
          </a:xfrm>
        </p:spPr>
        <p:txBody>
          <a:bodyPr/>
          <a:lstStyle/>
          <a:p>
            <a:r>
              <a:rPr lang="en-US" b="1" dirty="0" smtClean="0">
                <a:solidFill>
                  <a:schemeClr val="tx2">
                    <a:lumMod val="50000"/>
                  </a:schemeClr>
                </a:solidFill>
              </a:rPr>
              <a:t>Having a Response Policy:</a:t>
            </a:r>
          </a:p>
          <a:p>
            <a:pPr lvl="1"/>
            <a:r>
              <a:rPr lang="en-US" sz="2400" b="1" dirty="0" smtClean="0">
                <a:solidFill>
                  <a:schemeClr val="tx2">
                    <a:lumMod val="50000"/>
                  </a:schemeClr>
                </a:solidFill>
              </a:rPr>
              <a:t>A </a:t>
            </a:r>
            <a:r>
              <a:rPr lang="en-US" sz="2400" b="1" dirty="0">
                <a:solidFill>
                  <a:schemeClr val="tx2">
                    <a:lumMod val="50000"/>
                  </a:schemeClr>
                </a:solidFill>
              </a:rPr>
              <a:t>company should inform </a:t>
            </a:r>
            <a:r>
              <a:rPr lang="en-US" sz="2400" b="1" dirty="0" smtClean="0">
                <a:solidFill>
                  <a:schemeClr val="tx2">
                    <a:lumMod val="50000"/>
                  </a:schemeClr>
                </a:solidFill>
              </a:rPr>
              <a:t>building security </a:t>
            </a:r>
            <a:r>
              <a:rPr lang="en-US" sz="2400" b="1" dirty="0">
                <a:solidFill>
                  <a:schemeClr val="tx2">
                    <a:lumMod val="50000"/>
                  </a:schemeClr>
                </a:solidFill>
              </a:rPr>
              <a:t>personnel of the procedures for contacting the </a:t>
            </a:r>
            <a:r>
              <a:rPr lang="en-US" sz="2400" b="1" dirty="0" smtClean="0">
                <a:solidFill>
                  <a:schemeClr val="tx2">
                    <a:lumMod val="50000"/>
                  </a:schemeClr>
                </a:solidFill>
              </a:rPr>
              <a:t>DP and </a:t>
            </a:r>
            <a:r>
              <a:rPr lang="en-US" sz="2400" b="1" dirty="0">
                <a:solidFill>
                  <a:schemeClr val="tx2">
                    <a:lumMod val="50000"/>
                  </a:schemeClr>
                </a:solidFill>
              </a:rPr>
              <a:t>alternative DP, particularly if agents are executing </a:t>
            </a:r>
            <a:r>
              <a:rPr lang="en-US" sz="2400" b="1" dirty="0" smtClean="0">
                <a:solidFill>
                  <a:schemeClr val="tx2">
                    <a:lumMod val="50000"/>
                  </a:schemeClr>
                </a:solidFill>
              </a:rPr>
              <a:t>a search </a:t>
            </a:r>
            <a:r>
              <a:rPr lang="en-US" sz="2400" b="1" dirty="0">
                <a:solidFill>
                  <a:schemeClr val="tx2">
                    <a:lumMod val="50000"/>
                  </a:schemeClr>
                </a:solidFill>
              </a:rPr>
              <a:t>warrant.</a:t>
            </a:r>
            <a:endParaRPr lang="en-US" sz="2400" b="1" dirty="0" smtClean="0">
              <a:solidFill>
                <a:schemeClr val="tx2">
                  <a:lumMod val="50000"/>
                </a:schemeClr>
              </a:solidFill>
            </a:endParaRPr>
          </a:p>
        </p:txBody>
      </p:sp>
      <p:pic>
        <p:nvPicPr>
          <p:cNvPr id="8194" name="Picture 2" descr="Image result for response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672681"/>
            <a:ext cx="4526277"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25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533400" y="1524000"/>
            <a:ext cx="7894607" cy="4491487"/>
          </a:xfrm>
        </p:spPr>
        <p:txBody>
          <a:bodyPr/>
          <a:lstStyle/>
          <a:p>
            <a:r>
              <a:rPr lang="en-US" b="1" dirty="0" smtClean="0">
                <a:solidFill>
                  <a:schemeClr val="tx2">
                    <a:lumMod val="50000"/>
                  </a:schemeClr>
                </a:solidFill>
              </a:rPr>
              <a:t>Initial Contact Steps:</a:t>
            </a:r>
          </a:p>
          <a:p>
            <a:pPr lvl="1"/>
            <a:r>
              <a:rPr lang="en-US" sz="2400" b="1" dirty="0">
                <a:solidFill>
                  <a:schemeClr val="tx2">
                    <a:lumMod val="50000"/>
                  </a:schemeClr>
                </a:solidFill>
              </a:rPr>
              <a:t>The person who is contacted, regardless of </a:t>
            </a:r>
            <a:r>
              <a:rPr lang="en-US" sz="2400" b="1" dirty="0" smtClean="0">
                <a:solidFill>
                  <a:schemeClr val="tx2">
                    <a:lumMod val="50000"/>
                  </a:schemeClr>
                </a:solidFill>
              </a:rPr>
              <a:t>identity </a:t>
            </a:r>
            <a:r>
              <a:rPr lang="en-US" sz="2400" b="1" dirty="0">
                <a:solidFill>
                  <a:schemeClr val="tx2">
                    <a:lumMod val="50000"/>
                  </a:schemeClr>
                </a:solidFill>
              </a:rPr>
              <a:t>or rank in the corporation, should </a:t>
            </a:r>
            <a:r>
              <a:rPr lang="en-US" sz="2400" b="1" dirty="0" smtClean="0">
                <a:solidFill>
                  <a:schemeClr val="tx2">
                    <a:lumMod val="50000"/>
                  </a:schemeClr>
                </a:solidFill>
              </a:rPr>
              <a:t>immediately contact </a:t>
            </a:r>
            <a:r>
              <a:rPr lang="en-US" sz="2400" b="1" dirty="0">
                <a:solidFill>
                  <a:schemeClr val="tx2">
                    <a:lumMod val="50000"/>
                  </a:schemeClr>
                </a:solidFill>
              </a:rPr>
              <a:t>the DP to advise </a:t>
            </a:r>
            <a:r>
              <a:rPr lang="en-US" sz="2400" b="1" dirty="0" smtClean="0">
                <a:solidFill>
                  <a:schemeClr val="tx2">
                    <a:lumMod val="50000"/>
                  </a:schemeClr>
                </a:solidFill>
              </a:rPr>
              <a:t>of </a:t>
            </a:r>
            <a:r>
              <a:rPr lang="en-US" sz="2400" b="1" dirty="0">
                <a:solidFill>
                  <a:schemeClr val="tx2">
                    <a:lumMod val="50000"/>
                  </a:schemeClr>
                </a:solidFill>
              </a:rPr>
              <a:t>the request </a:t>
            </a:r>
            <a:r>
              <a:rPr lang="en-US" sz="2400" b="1" dirty="0" smtClean="0">
                <a:solidFill>
                  <a:schemeClr val="tx2">
                    <a:lumMod val="50000"/>
                  </a:schemeClr>
                </a:solidFill>
              </a:rPr>
              <a:t>and presence </a:t>
            </a:r>
            <a:r>
              <a:rPr lang="en-US" sz="2400" b="1" dirty="0">
                <a:solidFill>
                  <a:schemeClr val="tx2">
                    <a:lumMod val="50000"/>
                  </a:schemeClr>
                </a:solidFill>
              </a:rPr>
              <a:t>of the agents;</a:t>
            </a:r>
          </a:p>
          <a:p>
            <a:pPr lvl="1"/>
            <a:r>
              <a:rPr lang="en-US" sz="2400" b="1" dirty="0" smtClean="0">
                <a:solidFill>
                  <a:schemeClr val="tx2">
                    <a:lumMod val="50000"/>
                  </a:schemeClr>
                </a:solidFill>
              </a:rPr>
              <a:t>If </a:t>
            </a:r>
            <a:r>
              <a:rPr lang="en-US" sz="2400" b="1" dirty="0">
                <a:solidFill>
                  <a:schemeClr val="tx2">
                    <a:lumMod val="50000"/>
                  </a:schemeClr>
                </a:solidFill>
              </a:rPr>
              <a:t>they are physically present, the agents should </a:t>
            </a:r>
            <a:r>
              <a:rPr lang="en-US" sz="2400" b="1" dirty="0" smtClean="0">
                <a:solidFill>
                  <a:schemeClr val="tx2">
                    <a:lumMod val="50000"/>
                  </a:schemeClr>
                </a:solidFill>
              </a:rPr>
              <a:t>be requested </a:t>
            </a:r>
            <a:r>
              <a:rPr lang="en-US" sz="2400" b="1" dirty="0">
                <a:solidFill>
                  <a:schemeClr val="tx2">
                    <a:lumMod val="50000"/>
                  </a:schemeClr>
                </a:solidFill>
              </a:rPr>
              <a:t>to remain in the reception area until the </a:t>
            </a:r>
            <a:r>
              <a:rPr lang="en-US" sz="2400" b="1" dirty="0" smtClean="0">
                <a:solidFill>
                  <a:schemeClr val="tx2">
                    <a:lumMod val="50000"/>
                  </a:schemeClr>
                </a:solidFill>
              </a:rPr>
              <a:t>DP comes </a:t>
            </a:r>
            <a:r>
              <a:rPr lang="en-US" sz="2400" b="1" dirty="0">
                <a:solidFill>
                  <a:schemeClr val="tx2">
                    <a:lumMod val="50000"/>
                  </a:schemeClr>
                </a:solidFill>
              </a:rPr>
              <a:t>to greet </a:t>
            </a:r>
            <a:r>
              <a:rPr lang="en-US" sz="2400" b="1" dirty="0" smtClean="0">
                <a:solidFill>
                  <a:schemeClr val="tx2">
                    <a:lumMod val="50000"/>
                  </a:schemeClr>
                </a:solidFill>
              </a:rPr>
              <a:t>them</a:t>
            </a:r>
          </a:p>
          <a:p>
            <a:pPr lvl="1"/>
            <a:r>
              <a:rPr lang="en-US" sz="2400" b="1" dirty="0" smtClean="0">
                <a:solidFill>
                  <a:schemeClr val="tx2">
                    <a:lumMod val="50000"/>
                  </a:schemeClr>
                </a:solidFill>
              </a:rPr>
              <a:t>The </a:t>
            </a:r>
            <a:r>
              <a:rPr lang="en-US" sz="2400" b="1" dirty="0">
                <a:solidFill>
                  <a:schemeClr val="tx2">
                    <a:lumMod val="50000"/>
                  </a:schemeClr>
                </a:solidFill>
              </a:rPr>
              <a:t>receptionist or initial contact person should </a:t>
            </a:r>
            <a:r>
              <a:rPr lang="en-US" sz="2400" b="1" dirty="0" smtClean="0">
                <a:solidFill>
                  <a:schemeClr val="tx2">
                    <a:lumMod val="50000"/>
                  </a:schemeClr>
                </a:solidFill>
              </a:rPr>
              <a:t>not give </a:t>
            </a:r>
            <a:r>
              <a:rPr lang="en-US" sz="2400" b="1" dirty="0">
                <a:solidFill>
                  <a:schemeClr val="tx2">
                    <a:lumMod val="50000"/>
                  </a:schemeClr>
                </a:solidFill>
              </a:rPr>
              <a:t>the agents the name or office location of </a:t>
            </a:r>
            <a:r>
              <a:rPr lang="en-US" sz="2400" b="1" dirty="0" smtClean="0">
                <a:solidFill>
                  <a:schemeClr val="tx2">
                    <a:lumMod val="50000"/>
                  </a:schemeClr>
                </a:solidFill>
              </a:rPr>
              <a:t>any individual </a:t>
            </a:r>
            <a:r>
              <a:rPr lang="en-US" sz="2400" b="1" dirty="0">
                <a:solidFill>
                  <a:schemeClr val="tx2">
                    <a:lumMod val="50000"/>
                  </a:schemeClr>
                </a:solidFill>
              </a:rPr>
              <a:t>other than the DP.</a:t>
            </a:r>
            <a:endParaRPr lang="en-US" sz="2400" b="1" dirty="0" smtClean="0">
              <a:solidFill>
                <a:schemeClr val="tx2">
                  <a:lumMod val="50000"/>
                </a:schemeClr>
              </a:solidFill>
            </a:endParaRPr>
          </a:p>
        </p:txBody>
      </p:sp>
    </p:spTree>
    <p:extLst>
      <p:ext uri="{BB962C8B-B14F-4D97-AF65-F5344CB8AC3E}">
        <p14:creationId xmlns:p14="http://schemas.microsoft.com/office/powerpoint/2010/main" val="839786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533400" y="1329876"/>
            <a:ext cx="7894607" cy="5147124"/>
          </a:xfrm>
        </p:spPr>
        <p:txBody>
          <a:bodyPr/>
          <a:lstStyle/>
          <a:p>
            <a:r>
              <a:rPr lang="en-US" b="1" dirty="0" smtClean="0">
                <a:solidFill>
                  <a:schemeClr val="tx2">
                    <a:lumMod val="50000"/>
                  </a:schemeClr>
                </a:solidFill>
              </a:rPr>
              <a:t>Initial DP Steps:</a:t>
            </a:r>
          </a:p>
          <a:p>
            <a:pPr lvl="1"/>
            <a:r>
              <a:rPr lang="en-US" sz="2400" b="1" dirty="0">
                <a:solidFill>
                  <a:schemeClr val="tx2">
                    <a:lumMod val="50000"/>
                  </a:schemeClr>
                </a:solidFill>
              </a:rPr>
              <a:t>Ascertain the identity of the agents and </a:t>
            </a:r>
            <a:r>
              <a:rPr lang="en-US" sz="2400" b="1" dirty="0" smtClean="0">
                <a:solidFill>
                  <a:schemeClr val="tx2">
                    <a:lumMod val="50000"/>
                  </a:schemeClr>
                </a:solidFill>
              </a:rPr>
              <a:t>their respective </a:t>
            </a:r>
            <a:r>
              <a:rPr lang="en-US" sz="2400" b="1" dirty="0">
                <a:solidFill>
                  <a:schemeClr val="tx2">
                    <a:lumMod val="50000"/>
                  </a:schemeClr>
                </a:solidFill>
              </a:rPr>
              <a:t>agencies (whether state and/or federal</a:t>
            </a:r>
            <a:r>
              <a:rPr lang="en-US" sz="2400" b="1" dirty="0" smtClean="0">
                <a:solidFill>
                  <a:schemeClr val="tx2">
                    <a:lumMod val="50000"/>
                  </a:schemeClr>
                </a:solidFill>
              </a:rPr>
              <a:t>).</a:t>
            </a:r>
            <a:endParaRPr lang="en-US" sz="2400" b="1" dirty="0">
              <a:solidFill>
                <a:schemeClr val="tx2">
                  <a:lumMod val="50000"/>
                </a:schemeClr>
              </a:solidFill>
            </a:endParaRPr>
          </a:p>
          <a:p>
            <a:pPr lvl="1"/>
            <a:r>
              <a:rPr lang="en-US" sz="2400" b="1" dirty="0" smtClean="0">
                <a:solidFill>
                  <a:schemeClr val="tx2">
                    <a:lumMod val="50000"/>
                  </a:schemeClr>
                </a:solidFill>
              </a:rPr>
              <a:t>Request </a:t>
            </a:r>
            <a:r>
              <a:rPr lang="en-US" sz="2400" b="1" dirty="0">
                <a:solidFill>
                  <a:schemeClr val="tx2">
                    <a:lumMod val="50000"/>
                  </a:schemeClr>
                </a:solidFill>
              </a:rPr>
              <a:t>to see the credentials of the </a:t>
            </a:r>
            <a:r>
              <a:rPr lang="en-US" sz="2400" b="1" dirty="0" smtClean="0">
                <a:solidFill>
                  <a:schemeClr val="tx2">
                    <a:lumMod val="50000"/>
                  </a:schemeClr>
                </a:solidFill>
              </a:rPr>
              <a:t>agents—the privacy </a:t>
            </a:r>
            <a:r>
              <a:rPr lang="en-US" sz="2400" b="1" dirty="0">
                <a:solidFill>
                  <a:schemeClr val="tx2">
                    <a:lumMod val="50000"/>
                  </a:schemeClr>
                </a:solidFill>
              </a:rPr>
              <a:t>rights of a company’s employees, clients</a:t>
            </a:r>
            <a:r>
              <a:rPr lang="en-US" sz="2400" b="1" dirty="0" smtClean="0">
                <a:solidFill>
                  <a:schemeClr val="tx2">
                    <a:lumMod val="50000"/>
                  </a:schemeClr>
                </a:solidFill>
              </a:rPr>
              <a:t>, and/or </a:t>
            </a:r>
            <a:r>
              <a:rPr lang="en-US" sz="2400" b="1" dirty="0">
                <a:solidFill>
                  <a:schemeClr val="tx2">
                    <a:lumMod val="50000"/>
                  </a:schemeClr>
                </a:solidFill>
              </a:rPr>
              <a:t>patients demand </a:t>
            </a:r>
            <a:r>
              <a:rPr lang="en-US" sz="2400" b="1" dirty="0" smtClean="0">
                <a:solidFill>
                  <a:schemeClr val="tx2">
                    <a:lumMod val="50000"/>
                  </a:schemeClr>
                </a:solidFill>
              </a:rPr>
              <a:t>it.</a:t>
            </a:r>
            <a:endParaRPr lang="en-US" sz="2400" b="1" dirty="0">
              <a:solidFill>
                <a:schemeClr val="tx2">
                  <a:lumMod val="50000"/>
                </a:schemeClr>
              </a:solidFill>
            </a:endParaRPr>
          </a:p>
          <a:p>
            <a:pPr lvl="1"/>
            <a:r>
              <a:rPr lang="en-US" sz="2400" b="1" dirty="0" smtClean="0">
                <a:solidFill>
                  <a:schemeClr val="tx2">
                    <a:lumMod val="50000"/>
                  </a:schemeClr>
                </a:solidFill>
              </a:rPr>
              <a:t>Ask </a:t>
            </a:r>
            <a:r>
              <a:rPr lang="en-US" sz="2400" b="1" dirty="0">
                <a:solidFill>
                  <a:schemeClr val="tx2">
                    <a:lumMod val="50000"/>
                  </a:schemeClr>
                </a:solidFill>
              </a:rPr>
              <a:t>for business cards. If business cards are </a:t>
            </a:r>
            <a:r>
              <a:rPr lang="en-US" sz="2400" b="1" dirty="0" smtClean="0">
                <a:solidFill>
                  <a:schemeClr val="tx2">
                    <a:lumMod val="50000"/>
                  </a:schemeClr>
                </a:solidFill>
              </a:rPr>
              <a:t>not available</a:t>
            </a:r>
            <a:r>
              <a:rPr lang="en-US" sz="2400" b="1" dirty="0">
                <a:solidFill>
                  <a:schemeClr val="tx2">
                    <a:lumMod val="50000"/>
                  </a:schemeClr>
                </a:solidFill>
              </a:rPr>
              <a:t>, the agents’ names and phone </a:t>
            </a:r>
            <a:r>
              <a:rPr lang="en-US" sz="2400" b="1" dirty="0" smtClean="0">
                <a:solidFill>
                  <a:schemeClr val="tx2">
                    <a:lumMod val="50000"/>
                  </a:schemeClr>
                </a:solidFill>
              </a:rPr>
              <a:t>numbers should </a:t>
            </a:r>
            <a:r>
              <a:rPr lang="en-US" sz="2400" b="1" dirty="0">
                <a:solidFill>
                  <a:schemeClr val="tx2">
                    <a:lumMod val="50000"/>
                  </a:schemeClr>
                </a:solidFill>
              </a:rPr>
              <a:t>be written </a:t>
            </a:r>
            <a:r>
              <a:rPr lang="en-US" sz="2400" b="1" dirty="0" smtClean="0">
                <a:solidFill>
                  <a:schemeClr val="tx2">
                    <a:lumMod val="50000"/>
                  </a:schemeClr>
                </a:solidFill>
              </a:rPr>
              <a:t>down.</a:t>
            </a:r>
            <a:endParaRPr lang="en-US" sz="2400" b="1" dirty="0">
              <a:solidFill>
                <a:schemeClr val="tx2">
                  <a:lumMod val="50000"/>
                </a:schemeClr>
              </a:solidFill>
            </a:endParaRPr>
          </a:p>
          <a:p>
            <a:pPr lvl="1"/>
            <a:r>
              <a:rPr lang="en-US" sz="2400" b="1" dirty="0" smtClean="0">
                <a:solidFill>
                  <a:schemeClr val="tx2">
                    <a:lumMod val="50000"/>
                  </a:schemeClr>
                </a:solidFill>
              </a:rPr>
              <a:t>Inquire </a:t>
            </a:r>
            <a:r>
              <a:rPr lang="en-US" sz="2400" b="1" dirty="0">
                <a:solidFill>
                  <a:schemeClr val="tx2">
                    <a:lumMod val="50000"/>
                  </a:schemeClr>
                </a:solidFill>
              </a:rPr>
              <a:t>as to the nature of the agents’ </a:t>
            </a:r>
            <a:r>
              <a:rPr lang="en-US" sz="2400" b="1" dirty="0" smtClean="0">
                <a:solidFill>
                  <a:schemeClr val="tx2">
                    <a:lumMod val="50000"/>
                  </a:schemeClr>
                </a:solidFill>
              </a:rPr>
              <a:t>visit.</a:t>
            </a:r>
            <a:endParaRPr lang="en-US" sz="2400" b="1" dirty="0">
              <a:solidFill>
                <a:schemeClr val="tx2">
                  <a:lumMod val="50000"/>
                </a:schemeClr>
              </a:solidFill>
            </a:endParaRPr>
          </a:p>
          <a:p>
            <a:pPr lvl="1"/>
            <a:r>
              <a:rPr lang="en-US" sz="2400" b="1" dirty="0" smtClean="0">
                <a:solidFill>
                  <a:schemeClr val="tx2">
                    <a:lumMod val="50000"/>
                  </a:schemeClr>
                </a:solidFill>
              </a:rPr>
              <a:t>Ascertain </a:t>
            </a:r>
            <a:r>
              <a:rPr lang="en-US" sz="2400" b="1" dirty="0">
                <a:solidFill>
                  <a:schemeClr val="tx2">
                    <a:lumMod val="50000"/>
                  </a:schemeClr>
                </a:solidFill>
              </a:rPr>
              <a:t>the identity of the prosecutor </a:t>
            </a:r>
            <a:r>
              <a:rPr lang="en-US" sz="2400" b="1" dirty="0" smtClean="0">
                <a:solidFill>
                  <a:schemeClr val="tx2">
                    <a:lumMod val="50000"/>
                  </a:schemeClr>
                </a:solidFill>
              </a:rPr>
              <a:t>assigned to </a:t>
            </a:r>
            <a:r>
              <a:rPr lang="en-US" sz="2400" b="1" dirty="0">
                <a:solidFill>
                  <a:schemeClr val="tx2">
                    <a:lumMod val="50000"/>
                  </a:schemeClr>
                </a:solidFill>
              </a:rPr>
              <a:t>the investigation if the name is </a:t>
            </a:r>
            <a:r>
              <a:rPr lang="en-US" sz="2400" b="1" dirty="0" smtClean="0">
                <a:solidFill>
                  <a:schemeClr val="tx2">
                    <a:lumMod val="50000"/>
                  </a:schemeClr>
                </a:solidFill>
              </a:rPr>
              <a:t>available.</a:t>
            </a:r>
          </a:p>
        </p:txBody>
      </p:sp>
    </p:spTree>
    <p:extLst>
      <p:ext uri="{BB962C8B-B14F-4D97-AF65-F5344CB8AC3E}">
        <p14:creationId xmlns:p14="http://schemas.microsoft.com/office/powerpoint/2010/main" val="2624197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533400" y="1329876"/>
            <a:ext cx="7894607" cy="5147124"/>
          </a:xfrm>
        </p:spPr>
        <p:txBody>
          <a:bodyPr/>
          <a:lstStyle/>
          <a:p>
            <a:r>
              <a:rPr lang="en-US" b="1" dirty="0" smtClean="0">
                <a:solidFill>
                  <a:schemeClr val="tx2">
                    <a:lumMod val="50000"/>
                  </a:schemeClr>
                </a:solidFill>
              </a:rPr>
              <a:t>Initial DP Steps:</a:t>
            </a:r>
          </a:p>
          <a:p>
            <a:pPr lvl="1"/>
            <a:r>
              <a:rPr lang="en-US" sz="2400" b="1" dirty="0">
                <a:solidFill>
                  <a:schemeClr val="tx2">
                    <a:lumMod val="50000"/>
                  </a:schemeClr>
                </a:solidFill>
              </a:rPr>
              <a:t>Ask why the investigation was </a:t>
            </a:r>
            <a:r>
              <a:rPr lang="en-US" sz="2400" b="1" dirty="0" smtClean="0">
                <a:solidFill>
                  <a:schemeClr val="tx2">
                    <a:lumMod val="50000"/>
                  </a:schemeClr>
                </a:solidFill>
              </a:rPr>
              <a:t>initiated.</a:t>
            </a:r>
            <a:endParaRPr lang="en-US" sz="2400" b="1" dirty="0">
              <a:solidFill>
                <a:schemeClr val="tx2">
                  <a:lumMod val="50000"/>
                </a:schemeClr>
              </a:solidFill>
            </a:endParaRPr>
          </a:p>
          <a:p>
            <a:pPr lvl="1"/>
            <a:r>
              <a:rPr lang="en-US" sz="2400" b="1" dirty="0" smtClean="0">
                <a:solidFill>
                  <a:schemeClr val="tx2">
                    <a:lumMod val="50000"/>
                  </a:schemeClr>
                </a:solidFill>
              </a:rPr>
              <a:t>Indicate </a:t>
            </a:r>
            <a:r>
              <a:rPr lang="en-US" sz="2400" b="1" dirty="0">
                <a:solidFill>
                  <a:schemeClr val="tx2">
                    <a:lumMod val="50000"/>
                  </a:schemeClr>
                </a:solidFill>
              </a:rPr>
              <a:t>to the agents that it is the </a:t>
            </a:r>
            <a:r>
              <a:rPr lang="en-US" sz="2400" b="1" dirty="0" smtClean="0">
                <a:solidFill>
                  <a:schemeClr val="tx2">
                    <a:lumMod val="50000"/>
                  </a:schemeClr>
                </a:solidFill>
              </a:rPr>
              <a:t>corporation’s intention </a:t>
            </a:r>
            <a:r>
              <a:rPr lang="en-US" sz="2400" b="1" dirty="0">
                <a:solidFill>
                  <a:schemeClr val="tx2">
                    <a:lumMod val="50000"/>
                  </a:schemeClr>
                </a:solidFill>
              </a:rPr>
              <a:t>to fully cooperate with the </a:t>
            </a:r>
            <a:r>
              <a:rPr lang="en-US" sz="2400" b="1" dirty="0" smtClean="0">
                <a:solidFill>
                  <a:schemeClr val="tx2">
                    <a:lumMod val="50000"/>
                  </a:schemeClr>
                </a:solidFill>
              </a:rPr>
              <a:t>authorities in </a:t>
            </a:r>
            <a:r>
              <a:rPr lang="en-US" sz="2400" b="1" dirty="0">
                <a:solidFill>
                  <a:schemeClr val="tx2">
                    <a:lumMod val="50000"/>
                  </a:schemeClr>
                </a:solidFill>
              </a:rPr>
              <a:t>their </a:t>
            </a:r>
            <a:r>
              <a:rPr lang="en-US" sz="2400" b="1" dirty="0" smtClean="0">
                <a:solidFill>
                  <a:schemeClr val="tx2">
                    <a:lumMod val="50000"/>
                  </a:schemeClr>
                </a:solidFill>
              </a:rPr>
              <a:t>investigation.</a:t>
            </a:r>
            <a:endParaRPr lang="en-US" sz="2400" b="1" dirty="0">
              <a:solidFill>
                <a:schemeClr val="tx2">
                  <a:lumMod val="50000"/>
                </a:schemeClr>
              </a:solidFill>
            </a:endParaRPr>
          </a:p>
          <a:p>
            <a:pPr lvl="1"/>
            <a:r>
              <a:rPr lang="en-US" sz="2400" b="1" dirty="0" smtClean="0">
                <a:solidFill>
                  <a:schemeClr val="tx2">
                    <a:lumMod val="50000"/>
                  </a:schemeClr>
                </a:solidFill>
              </a:rPr>
              <a:t>Explain </a:t>
            </a:r>
            <a:r>
              <a:rPr lang="en-US" sz="2400" b="1" dirty="0">
                <a:solidFill>
                  <a:schemeClr val="tx2">
                    <a:lumMod val="50000"/>
                  </a:schemeClr>
                </a:solidFill>
              </a:rPr>
              <a:t>that, as the DP, he is not in a position </a:t>
            </a:r>
            <a:r>
              <a:rPr lang="en-US" sz="2400" b="1" dirty="0" smtClean="0">
                <a:solidFill>
                  <a:schemeClr val="tx2">
                    <a:lumMod val="50000"/>
                  </a:schemeClr>
                </a:solidFill>
              </a:rPr>
              <a:t>or authorized </a:t>
            </a:r>
            <a:r>
              <a:rPr lang="en-US" sz="2400" b="1" dirty="0">
                <a:solidFill>
                  <a:schemeClr val="tx2">
                    <a:lumMod val="50000"/>
                  </a:schemeClr>
                </a:solidFill>
              </a:rPr>
              <a:t>to answer any substantive inquiries </a:t>
            </a:r>
            <a:r>
              <a:rPr lang="en-US" sz="2400" b="1" dirty="0" smtClean="0">
                <a:solidFill>
                  <a:schemeClr val="tx2">
                    <a:lumMod val="50000"/>
                  </a:schemeClr>
                </a:solidFill>
              </a:rPr>
              <a:t>by the </a:t>
            </a:r>
            <a:r>
              <a:rPr lang="en-US" sz="2400" b="1" dirty="0">
                <a:solidFill>
                  <a:schemeClr val="tx2">
                    <a:lumMod val="50000"/>
                  </a:schemeClr>
                </a:solidFill>
              </a:rPr>
              <a:t>agents, which must be directed to </a:t>
            </a:r>
            <a:r>
              <a:rPr lang="en-US" sz="2400" b="1" dirty="0" smtClean="0">
                <a:solidFill>
                  <a:schemeClr val="tx2">
                    <a:lumMod val="50000"/>
                  </a:schemeClr>
                </a:solidFill>
              </a:rPr>
              <a:t>counsel</a:t>
            </a:r>
            <a:r>
              <a:rPr lang="en-US" sz="2400" b="1" dirty="0">
                <a:solidFill>
                  <a:schemeClr val="tx2">
                    <a:lumMod val="50000"/>
                  </a:schemeClr>
                </a:solidFill>
              </a:rPr>
              <a:t>.</a:t>
            </a:r>
          </a:p>
          <a:p>
            <a:pPr lvl="1"/>
            <a:r>
              <a:rPr lang="en-US" sz="2400" b="1" dirty="0" smtClean="0">
                <a:solidFill>
                  <a:schemeClr val="tx2">
                    <a:lumMod val="50000"/>
                  </a:schemeClr>
                </a:solidFill>
              </a:rPr>
              <a:t>Provide </a:t>
            </a:r>
            <a:r>
              <a:rPr lang="en-US" sz="2400" b="1" dirty="0">
                <a:solidFill>
                  <a:schemeClr val="tx2">
                    <a:lumMod val="50000"/>
                  </a:schemeClr>
                </a:solidFill>
              </a:rPr>
              <a:t>the agents with counsel’s </a:t>
            </a:r>
            <a:r>
              <a:rPr lang="en-US" sz="2400" b="1" dirty="0" smtClean="0">
                <a:solidFill>
                  <a:schemeClr val="tx2">
                    <a:lumMod val="50000"/>
                  </a:schemeClr>
                </a:solidFill>
              </a:rPr>
              <a:t>contact information and</a:t>
            </a:r>
            <a:endParaRPr lang="en-US" sz="2400" b="1" dirty="0">
              <a:solidFill>
                <a:schemeClr val="tx2">
                  <a:lumMod val="50000"/>
                </a:schemeClr>
              </a:solidFill>
            </a:endParaRPr>
          </a:p>
          <a:p>
            <a:pPr lvl="2"/>
            <a:r>
              <a:rPr lang="en-US" sz="2000" dirty="0">
                <a:solidFill>
                  <a:schemeClr val="tx2">
                    <a:lumMod val="50000"/>
                  </a:schemeClr>
                </a:solidFill>
              </a:rPr>
              <a:t>I</a:t>
            </a:r>
            <a:r>
              <a:rPr lang="en-US" sz="2000" dirty="0" smtClean="0">
                <a:solidFill>
                  <a:schemeClr val="tx2">
                    <a:lumMod val="50000"/>
                  </a:schemeClr>
                </a:solidFill>
              </a:rPr>
              <a:t>n </a:t>
            </a:r>
            <a:r>
              <a:rPr lang="en-US" sz="2000" dirty="0">
                <a:solidFill>
                  <a:schemeClr val="tx2">
                    <a:lumMod val="50000"/>
                  </a:schemeClr>
                </a:solidFill>
              </a:rPr>
              <a:t>the case of a request, promptly </a:t>
            </a:r>
            <a:r>
              <a:rPr lang="en-US" sz="2000" dirty="0" smtClean="0">
                <a:solidFill>
                  <a:schemeClr val="tx2">
                    <a:lumMod val="50000"/>
                  </a:schemeClr>
                </a:solidFill>
              </a:rPr>
              <a:t>make arrangements </a:t>
            </a:r>
            <a:r>
              <a:rPr lang="en-US" sz="2000" dirty="0">
                <a:solidFill>
                  <a:schemeClr val="tx2">
                    <a:lumMod val="50000"/>
                  </a:schemeClr>
                </a:solidFill>
              </a:rPr>
              <a:t>for the agents to </a:t>
            </a:r>
            <a:r>
              <a:rPr lang="en-US" sz="2000" dirty="0" smtClean="0">
                <a:solidFill>
                  <a:schemeClr val="tx2">
                    <a:lumMod val="50000"/>
                  </a:schemeClr>
                </a:solidFill>
              </a:rPr>
              <a:t>speak with counsel</a:t>
            </a:r>
            <a:r>
              <a:rPr lang="en-US" sz="2000" dirty="0">
                <a:solidFill>
                  <a:schemeClr val="tx2">
                    <a:lumMod val="50000"/>
                  </a:schemeClr>
                </a:solidFill>
              </a:rPr>
              <a:t>.</a:t>
            </a:r>
            <a:endParaRPr lang="en-US" sz="2000" dirty="0" smtClean="0">
              <a:solidFill>
                <a:schemeClr val="tx2">
                  <a:lumMod val="50000"/>
                </a:schemeClr>
              </a:solidFill>
            </a:endParaRPr>
          </a:p>
        </p:txBody>
      </p:sp>
    </p:spTree>
    <p:extLst>
      <p:ext uri="{BB962C8B-B14F-4D97-AF65-F5344CB8AC3E}">
        <p14:creationId xmlns:p14="http://schemas.microsoft.com/office/powerpoint/2010/main" val="3376088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533400" y="1329876"/>
            <a:ext cx="7894607" cy="5147124"/>
          </a:xfrm>
        </p:spPr>
        <p:txBody>
          <a:bodyPr/>
          <a:lstStyle/>
          <a:p>
            <a:r>
              <a:rPr lang="en-US" b="1" dirty="0" smtClean="0">
                <a:solidFill>
                  <a:schemeClr val="tx2">
                    <a:lumMod val="50000"/>
                  </a:schemeClr>
                </a:solidFill>
              </a:rPr>
              <a:t>Initial DP Steps:</a:t>
            </a:r>
          </a:p>
          <a:p>
            <a:pPr lvl="2"/>
            <a:r>
              <a:rPr lang="en-US" sz="2000" dirty="0">
                <a:solidFill>
                  <a:schemeClr val="tx2">
                    <a:lumMod val="50000"/>
                  </a:schemeClr>
                </a:solidFill>
              </a:rPr>
              <a:t>I</a:t>
            </a:r>
            <a:r>
              <a:rPr lang="en-US" sz="2000" dirty="0" smtClean="0">
                <a:solidFill>
                  <a:schemeClr val="tx2">
                    <a:lumMod val="50000"/>
                  </a:schemeClr>
                </a:solidFill>
              </a:rPr>
              <a:t>n </a:t>
            </a:r>
            <a:r>
              <a:rPr lang="en-US" sz="2000" dirty="0">
                <a:solidFill>
                  <a:schemeClr val="tx2">
                    <a:lumMod val="50000"/>
                  </a:schemeClr>
                </a:solidFill>
              </a:rPr>
              <a:t>the case of a civil investigative demand (CID</a:t>
            </a:r>
            <a:r>
              <a:rPr lang="en-US" sz="2000" dirty="0" smtClean="0">
                <a:solidFill>
                  <a:schemeClr val="tx2">
                    <a:lumMod val="50000"/>
                  </a:schemeClr>
                </a:solidFill>
              </a:rPr>
              <a:t>) or </a:t>
            </a:r>
            <a:r>
              <a:rPr lang="en-US" sz="2000" dirty="0">
                <a:solidFill>
                  <a:schemeClr val="tx2">
                    <a:lumMod val="50000"/>
                  </a:schemeClr>
                </a:solidFill>
              </a:rPr>
              <a:t>subpoena, explain that counsel will review </a:t>
            </a:r>
            <a:r>
              <a:rPr lang="en-US" sz="2000" dirty="0" smtClean="0">
                <a:solidFill>
                  <a:schemeClr val="tx2">
                    <a:lumMod val="50000"/>
                  </a:schemeClr>
                </a:solidFill>
              </a:rPr>
              <a:t>the CID </a:t>
            </a:r>
            <a:r>
              <a:rPr lang="en-US" sz="2000" dirty="0">
                <a:solidFill>
                  <a:schemeClr val="tx2">
                    <a:lumMod val="50000"/>
                  </a:schemeClr>
                </a:solidFill>
              </a:rPr>
              <a:t>or subpoena so that the company can </a:t>
            </a:r>
            <a:r>
              <a:rPr lang="en-US" sz="2000" dirty="0" smtClean="0">
                <a:solidFill>
                  <a:schemeClr val="tx2">
                    <a:lumMod val="50000"/>
                  </a:schemeClr>
                </a:solidFill>
              </a:rPr>
              <a:t>comply fully </a:t>
            </a:r>
            <a:r>
              <a:rPr lang="en-US" sz="2000" dirty="0">
                <a:solidFill>
                  <a:schemeClr val="tx2">
                    <a:lumMod val="50000"/>
                  </a:schemeClr>
                </a:solidFill>
              </a:rPr>
              <a:t>and promptly with the demand </a:t>
            </a:r>
            <a:r>
              <a:rPr lang="en-US" sz="2000" dirty="0" smtClean="0">
                <a:solidFill>
                  <a:schemeClr val="tx2">
                    <a:lumMod val="50000"/>
                  </a:schemeClr>
                </a:solidFill>
              </a:rPr>
              <a:t>without compromising </a:t>
            </a:r>
            <a:r>
              <a:rPr lang="en-US" sz="2000" dirty="0">
                <a:solidFill>
                  <a:schemeClr val="tx2">
                    <a:lumMod val="50000"/>
                  </a:schemeClr>
                </a:solidFill>
              </a:rPr>
              <a:t>its rights or the rights of employees</a:t>
            </a:r>
            <a:r>
              <a:rPr lang="en-US" sz="2000" dirty="0" smtClean="0">
                <a:solidFill>
                  <a:schemeClr val="tx2">
                    <a:lumMod val="50000"/>
                  </a:schemeClr>
                </a:solidFill>
              </a:rPr>
              <a:t>, clients</a:t>
            </a:r>
            <a:r>
              <a:rPr lang="en-US" sz="2000" dirty="0">
                <a:solidFill>
                  <a:schemeClr val="tx2">
                    <a:lumMod val="50000"/>
                  </a:schemeClr>
                </a:solidFill>
              </a:rPr>
              <a:t>, and </a:t>
            </a:r>
            <a:r>
              <a:rPr lang="en-US" sz="2000" dirty="0" smtClean="0">
                <a:solidFill>
                  <a:schemeClr val="tx2">
                    <a:lumMod val="50000"/>
                  </a:schemeClr>
                </a:solidFill>
              </a:rPr>
              <a:t>customers.</a:t>
            </a:r>
            <a:endParaRPr lang="en-US" sz="2000" dirty="0">
              <a:solidFill>
                <a:schemeClr val="tx2">
                  <a:lumMod val="50000"/>
                </a:schemeClr>
              </a:solidFill>
            </a:endParaRPr>
          </a:p>
          <a:p>
            <a:pPr lvl="2"/>
            <a:r>
              <a:rPr lang="en-US" sz="2000" dirty="0">
                <a:solidFill>
                  <a:schemeClr val="tx2">
                    <a:lumMod val="50000"/>
                  </a:schemeClr>
                </a:solidFill>
              </a:rPr>
              <a:t>I</a:t>
            </a:r>
            <a:r>
              <a:rPr lang="en-US" sz="2000" dirty="0" smtClean="0">
                <a:solidFill>
                  <a:schemeClr val="tx2">
                    <a:lumMod val="50000"/>
                  </a:schemeClr>
                </a:solidFill>
              </a:rPr>
              <a:t>n </a:t>
            </a:r>
            <a:r>
              <a:rPr lang="en-US" sz="2000" dirty="0">
                <a:solidFill>
                  <a:schemeClr val="tx2">
                    <a:lumMod val="50000"/>
                  </a:schemeClr>
                </a:solidFill>
              </a:rPr>
              <a:t>the case of a search warrant, make clear </a:t>
            </a:r>
            <a:r>
              <a:rPr lang="en-US" sz="2000" dirty="0" smtClean="0">
                <a:solidFill>
                  <a:schemeClr val="tx2">
                    <a:lumMod val="50000"/>
                  </a:schemeClr>
                </a:solidFill>
              </a:rPr>
              <a:t>that the </a:t>
            </a:r>
            <a:r>
              <a:rPr lang="en-US" sz="2000" dirty="0">
                <a:solidFill>
                  <a:schemeClr val="tx2">
                    <a:lumMod val="50000"/>
                  </a:schemeClr>
                </a:solidFill>
              </a:rPr>
              <a:t>agents will not need to wait for </a:t>
            </a:r>
            <a:r>
              <a:rPr lang="en-US" sz="2000" dirty="0" smtClean="0">
                <a:solidFill>
                  <a:schemeClr val="tx2">
                    <a:lumMod val="50000"/>
                  </a:schemeClr>
                </a:solidFill>
              </a:rPr>
              <a:t>counsel’s involvement </a:t>
            </a:r>
            <a:r>
              <a:rPr lang="en-US" sz="2000" dirty="0">
                <a:solidFill>
                  <a:schemeClr val="tx2">
                    <a:lumMod val="50000"/>
                  </a:schemeClr>
                </a:solidFill>
              </a:rPr>
              <a:t>and state that the company </a:t>
            </a:r>
            <a:r>
              <a:rPr lang="en-US" sz="2000" dirty="0" smtClean="0">
                <a:solidFill>
                  <a:schemeClr val="tx2">
                    <a:lumMod val="50000"/>
                  </a:schemeClr>
                </a:solidFill>
              </a:rPr>
              <a:t>will comply </a:t>
            </a:r>
            <a:r>
              <a:rPr lang="en-US" sz="2000" dirty="0">
                <a:solidFill>
                  <a:schemeClr val="tx2">
                    <a:lumMod val="50000"/>
                  </a:schemeClr>
                </a:solidFill>
              </a:rPr>
              <a:t>with any authorized demands immediately</a:t>
            </a:r>
            <a:r>
              <a:rPr lang="en-US" sz="2000" dirty="0" smtClean="0">
                <a:solidFill>
                  <a:schemeClr val="tx2">
                    <a:lumMod val="50000"/>
                  </a:schemeClr>
                </a:solidFill>
              </a:rPr>
              <a:t>.</a:t>
            </a:r>
          </a:p>
        </p:txBody>
      </p:sp>
    </p:spTree>
    <p:extLst>
      <p:ext uri="{BB962C8B-B14F-4D97-AF65-F5344CB8AC3E}">
        <p14:creationId xmlns:p14="http://schemas.microsoft.com/office/powerpoint/2010/main" val="1758486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533400" y="1329876"/>
            <a:ext cx="7894607" cy="3318324"/>
          </a:xfrm>
        </p:spPr>
        <p:txBody>
          <a:bodyPr/>
          <a:lstStyle/>
          <a:p>
            <a:r>
              <a:rPr lang="en-US" b="1" dirty="0" smtClean="0">
                <a:solidFill>
                  <a:schemeClr val="tx2">
                    <a:lumMod val="50000"/>
                  </a:schemeClr>
                </a:solidFill>
              </a:rPr>
              <a:t>Ask if the company is a target or a subject?</a:t>
            </a:r>
            <a:endParaRPr lang="en-US" b="1" dirty="0">
              <a:solidFill>
                <a:schemeClr val="tx2">
                  <a:lumMod val="50000"/>
                </a:schemeClr>
              </a:solidFill>
            </a:endParaRPr>
          </a:p>
          <a:p>
            <a:pPr lvl="1"/>
            <a:r>
              <a:rPr lang="en-US" sz="2400" b="1" dirty="0">
                <a:solidFill>
                  <a:schemeClr val="tx2">
                    <a:lumMod val="50000"/>
                  </a:schemeClr>
                </a:solidFill>
              </a:rPr>
              <a:t>A</a:t>
            </a:r>
            <a:r>
              <a:rPr lang="en-US" sz="2400" b="1" dirty="0" smtClean="0">
                <a:solidFill>
                  <a:schemeClr val="tx2">
                    <a:lumMod val="50000"/>
                  </a:schemeClr>
                </a:solidFill>
              </a:rPr>
              <a:t> </a:t>
            </a:r>
            <a:r>
              <a:rPr lang="en-US" sz="2400" b="1" dirty="0">
                <a:solidFill>
                  <a:schemeClr val="tx2">
                    <a:lumMod val="50000"/>
                  </a:schemeClr>
                </a:solidFill>
              </a:rPr>
              <a:t>target </a:t>
            </a:r>
            <a:r>
              <a:rPr lang="en-US" sz="2400" b="1" dirty="0" smtClean="0">
                <a:solidFill>
                  <a:schemeClr val="tx2">
                    <a:lumMod val="50000"/>
                  </a:schemeClr>
                </a:solidFill>
              </a:rPr>
              <a:t>is “a </a:t>
            </a:r>
            <a:r>
              <a:rPr lang="en-US" sz="2400" b="1" dirty="0">
                <a:solidFill>
                  <a:schemeClr val="tx2">
                    <a:lumMod val="50000"/>
                  </a:schemeClr>
                </a:solidFill>
              </a:rPr>
              <a:t>person as to whom the prosecutor or the grand jury </a:t>
            </a:r>
            <a:r>
              <a:rPr lang="en-US" sz="2400" b="1" dirty="0" smtClean="0">
                <a:solidFill>
                  <a:schemeClr val="tx2">
                    <a:lumMod val="50000"/>
                  </a:schemeClr>
                </a:solidFill>
              </a:rPr>
              <a:t>has substantial </a:t>
            </a:r>
            <a:r>
              <a:rPr lang="en-US" sz="2400" b="1" dirty="0">
                <a:solidFill>
                  <a:schemeClr val="tx2">
                    <a:lumMod val="50000"/>
                  </a:schemeClr>
                </a:solidFill>
              </a:rPr>
              <a:t>evidence linking him or her to the </a:t>
            </a:r>
            <a:r>
              <a:rPr lang="en-US" sz="2400" b="1" dirty="0" smtClean="0">
                <a:solidFill>
                  <a:schemeClr val="tx2">
                    <a:lumMod val="50000"/>
                  </a:schemeClr>
                </a:solidFill>
              </a:rPr>
              <a:t>commission of </a:t>
            </a:r>
            <a:r>
              <a:rPr lang="en-US" sz="2400" b="1" dirty="0">
                <a:solidFill>
                  <a:schemeClr val="tx2">
                    <a:lumMod val="50000"/>
                  </a:schemeClr>
                </a:solidFill>
              </a:rPr>
              <a:t>a crime and who, in the judgment of the prosecutor, </a:t>
            </a:r>
            <a:r>
              <a:rPr lang="en-US" sz="2400" b="1" dirty="0" smtClean="0">
                <a:solidFill>
                  <a:schemeClr val="tx2">
                    <a:lumMod val="50000"/>
                  </a:schemeClr>
                </a:solidFill>
              </a:rPr>
              <a:t>is a </a:t>
            </a:r>
            <a:r>
              <a:rPr lang="en-US" sz="2400" b="1" dirty="0">
                <a:solidFill>
                  <a:schemeClr val="tx2">
                    <a:lumMod val="50000"/>
                  </a:schemeClr>
                </a:solidFill>
              </a:rPr>
              <a:t>putative defendant.” </a:t>
            </a:r>
            <a:endParaRPr lang="en-US" sz="2400" b="1" dirty="0" smtClean="0">
              <a:solidFill>
                <a:schemeClr val="tx2">
                  <a:lumMod val="50000"/>
                </a:schemeClr>
              </a:solidFill>
            </a:endParaRPr>
          </a:p>
          <a:p>
            <a:pPr lvl="1"/>
            <a:r>
              <a:rPr lang="en-US" sz="2400" b="1" dirty="0" smtClean="0">
                <a:solidFill>
                  <a:schemeClr val="tx2">
                    <a:lumMod val="50000"/>
                  </a:schemeClr>
                </a:solidFill>
              </a:rPr>
              <a:t>A subject is “</a:t>
            </a:r>
            <a:r>
              <a:rPr lang="en-US" sz="2400" b="1" dirty="0">
                <a:solidFill>
                  <a:schemeClr val="tx2">
                    <a:lumMod val="50000"/>
                  </a:schemeClr>
                </a:solidFill>
              </a:rPr>
              <a:t>a person whose conduct is within the scope of the </a:t>
            </a:r>
            <a:r>
              <a:rPr lang="en-US" sz="2400" b="1" dirty="0" smtClean="0">
                <a:solidFill>
                  <a:schemeClr val="tx2">
                    <a:lumMod val="50000"/>
                  </a:schemeClr>
                </a:solidFill>
              </a:rPr>
              <a:t>grand jury’s </a:t>
            </a:r>
            <a:r>
              <a:rPr lang="en-US" sz="2400" b="1" dirty="0">
                <a:solidFill>
                  <a:schemeClr val="tx2">
                    <a:lumMod val="50000"/>
                  </a:schemeClr>
                </a:solidFill>
              </a:rPr>
              <a:t>investigation.” </a:t>
            </a:r>
            <a:endParaRPr lang="en-US" sz="2400" b="1" dirty="0" smtClean="0">
              <a:solidFill>
                <a:schemeClr val="tx2">
                  <a:lumMod val="50000"/>
                </a:schemeClr>
              </a:solidFill>
            </a:endParaRPr>
          </a:p>
        </p:txBody>
      </p:sp>
      <p:pic>
        <p:nvPicPr>
          <p:cNvPr id="15362" name="Picture 2" descr="Image result for tar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800600"/>
            <a:ext cx="1828800"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130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533400" y="1329876"/>
            <a:ext cx="7894607" cy="5147124"/>
          </a:xfrm>
        </p:spPr>
        <p:txBody>
          <a:bodyPr/>
          <a:lstStyle/>
          <a:p>
            <a:r>
              <a:rPr lang="en-US" b="1" dirty="0" smtClean="0">
                <a:solidFill>
                  <a:schemeClr val="tx2">
                    <a:lumMod val="50000"/>
                  </a:schemeClr>
                </a:solidFill>
              </a:rPr>
              <a:t>Ask if the company is a target or a subject?</a:t>
            </a:r>
            <a:endParaRPr lang="en-US" b="1" dirty="0">
              <a:solidFill>
                <a:schemeClr val="tx2">
                  <a:lumMod val="50000"/>
                </a:schemeClr>
              </a:solidFill>
            </a:endParaRPr>
          </a:p>
          <a:p>
            <a:pPr lvl="1"/>
            <a:r>
              <a:rPr lang="en-US" sz="2400" b="1" dirty="0" smtClean="0">
                <a:solidFill>
                  <a:schemeClr val="tx2">
                    <a:lumMod val="50000"/>
                  </a:schemeClr>
                </a:solidFill>
              </a:rPr>
              <a:t>At </a:t>
            </a:r>
            <a:r>
              <a:rPr lang="en-US" sz="2400" b="1" dirty="0">
                <a:solidFill>
                  <a:schemeClr val="tx2">
                    <a:lumMod val="50000"/>
                  </a:schemeClr>
                </a:solidFill>
              </a:rPr>
              <a:t>a </a:t>
            </a:r>
            <a:r>
              <a:rPr lang="en-US" sz="2400" b="1" dirty="0" smtClean="0">
                <a:solidFill>
                  <a:schemeClr val="tx2">
                    <a:lumMod val="50000"/>
                  </a:schemeClr>
                </a:solidFill>
              </a:rPr>
              <a:t>minimum</a:t>
            </a:r>
            <a:r>
              <a:rPr lang="en-US" sz="2400" b="1" dirty="0">
                <a:solidFill>
                  <a:schemeClr val="tx2">
                    <a:lumMod val="50000"/>
                  </a:schemeClr>
                </a:solidFill>
              </a:rPr>
              <a:t>, asking this </a:t>
            </a:r>
            <a:r>
              <a:rPr lang="en-US" sz="2400" b="1" dirty="0" smtClean="0">
                <a:solidFill>
                  <a:schemeClr val="tx2">
                    <a:lumMod val="50000"/>
                  </a:schemeClr>
                </a:solidFill>
              </a:rPr>
              <a:t>question does </a:t>
            </a:r>
            <a:r>
              <a:rPr lang="en-US" sz="2400" b="1" dirty="0">
                <a:solidFill>
                  <a:schemeClr val="tx2">
                    <a:lumMod val="50000"/>
                  </a:schemeClr>
                </a:solidFill>
              </a:rPr>
              <a:t>two </a:t>
            </a:r>
            <a:r>
              <a:rPr lang="en-US" sz="2400" b="1" dirty="0" smtClean="0">
                <a:solidFill>
                  <a:schemeClr val="tx2">
                    <a:lumMod val="50000"/>
                  </a:schemeClr>
                </a:solidFill>
              </a:rPr>
              <a:t>things: </a:t>
            </a:r>
          </a:p>
          <a:p>
            <a:pPr lvl="2"/>
            <a:r>
              <a:rPr lang="en-US" sz="2000" dirty="0" smtClean="0">
                <a:solidFill>
                  <a:schemeClr val="tx2">
                    <a:lumMod val="50000"/>
                  </a:schemeClr>
                </a:solidFill>
              </a:rPr>
              <a:t>If </a:t>
            </a:r>
            <a:r>
              <a:rPr lang="en-US" sz="2000" dirty="0">
                <a:solidFill>
                  <a:schemeClr val="tx2">
                    <a:lumMod val="50000"/>
                  </a:schemeClr>
                </a:solidFill>
              </a:rPr>
              <a:t>it is answered by the agents, it gives </a:t>
            </a:r>
            <a:r>
              <a:rPr lang="en-US" sz="2000" dirty="0" smtClean="0">
                <a:solidFill>
                  <a:schemeClr val="tx2">
                    <a:lumMod val="50000"/>
                  </a:schemeClr>
                </a:solidFill>
              </a:rPr>
              <a:t>the company’s </a:t>
            </a:r>
            <a:r>
              <a:rPr lang="en-US" sz="2000" dirty="0">
                <a:solidFill>
                  <a:schemeClr val="tx2">
                    <a:lumMod val="50000"/>
                  </a:schemeClr>
                </a:solidFill>
              </a:rPr>
              <a:t>lawyers some </a:t>
            </a:r>
            <a:r>
              <a:rPr lang="en-US" sz="2000" dirty="0" smtClean="0">
                <a:solidFill>
                  <a:schemeClr val="tx2">
                    <a:lumMod val="50000"/>
                  </a:schemeClr>
                </a:solidFill>
              </a:rPr>
              <a:t>valuable information</a:t>
            </a:r>
            <a:r>
              <a:rPr lang="en-US" sz="2000" dirty="0">
                <a:solidFill>
                  <a:schemeClr val="tx2">
                    <a:lumMod val="50000"/>
                  </a:schemeClr>
                </a:solidFill>
              </a:rPr>
              <a:t>. </a:t>
            </a:r>
            <a:endParaRPr lang="en-US" sz="2000" dirty="0" smtClean="0">
              <a:solidFill>
                <a:schemeClr val="tx2">
                  <a:lumMod val="50000"/>
                </a:schemeClr>
              </a:solidFill>
            </a:endParaRPr>
          </a:p>
          <a:p>
            <a:pPr lvl="2"/>
            <a:r>
              <a:rPr lang="en-US" sz="2000" dirty="0" smtClean="0">
                <a:solidFill>
                  <a:schemeClr val="tx2">
                    <a:lumMod val="50000"/>
                  </a:schemeClr>
                </a:solidFill>
              </a:rPr>
              <a:t>If </a:t>
            </a:r>
            <a:r>
              <a:rPr lang="en-US" sz="2000" dirty="0">
                <a:solidFill>
                  <a:schemeClr val="tx2">
                    <a:lumMod val="50000"/>
                  </a:schemeClr>
                </a:solidFill>
              </a:rPr>
              <a:t>not, it </a:t>
            </a:r>
            <a:r>
              <a:rPr lang="en-US" sz="2000" dirty="0" smtClean="0">
                <a:solidFill>
                  <a:schemeClr val="tx2">
                    <a:lumMod val="50000"/>
                  </a:schemeClr>
                </a:solidFill>
              </a:rPr>
              <a:t>at least </a:t>
            </a:r>
            <a:r>
              <a:rPr lang="en-US" sz="2000" dirty="0">
                <a:solidFill>
                  <a:schemeClr val="tx2">
                    <a:lumMod val="50000"/>
                  </a:schemeClr>
                </a:solidFill>
              </a:rPr>
              <a:t>sends the message to the agents and the </a:t>
            </a:r>
            <a:r>
              <a:rPr lang="en-US" sz="2000" dirty="0" smtClean="0">
                <a:solidFill>
                  <a:schemeClr val="tx2">
                    <a:lumMod val="50000"/>
                  </a:schemeClr>
                </a:solidFill>
              </a:rPr>
              <a:t>prosecutors that </a:t>
            </a:r>
            <a:r>
              <a:rPr lang="en-US" sz="2000" dirty="0">
                <a:solidFill>
                  <a:schemeClr val="tx2">
                    <a:lumMod val="50000"/>
                  </a:schemeClr>
                </a:solidFill>
              </a:rPr>
              <a:t>the company knows the rules of the road, which </a:t>
            </a:r>
            <a:r>
              <a:rPr lang="en-US" sz="2000" dirty="0" smtClean="0">
                <a:solidFill>
                  <a:schemeClr val="tx2">
                    <a:lumMod val="50000"/>
                  </a:schemeClr>
                </a:solidFill>
              </a:rPr>
              <a:t>is a </a:t>
            </a:r>
            <a:r>
              <a:rPr lang="en-US" sz="2000" dirty="0">
                <a:solidFill>
                  <a:schemeClr val="tx2">
                    <a:lumMod val="50000"/>
                  </a:schemeClr>
                </a:solidFill>
              </a:rPr>
              <a:t>good message to send early on.</a:t>
            </a:r>
            <a:endParaRPr lang="en-US" sz="2000" b="1" dirty="0" smtClean="0">
              <a:solidFill>
                <a:schemeClr val="tx2">
                  <a:lumMod val="50000"/>
                </a:schemeClr>
              </a:solidFill>
            </a:endParaRPr>
          </a:p>
        </p:txBody>
      </p:sp>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267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436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381000" y="1219200"/>
            <a:ext cx="8047007" cy="5147124"/>
          </a:xfrm>
        </p:spPr>
        <p:txBody>
          <a:bodyPr/>
          <a:lstStyle/>
          <a:p>
            <a:r>
              <a:rPr lang="en-US" b="1" dirty="0" smtClean="0">
                <a:solidFill>
                  <a:schemeClr val="tx2">
                    <a:lumMod val="50000"/>
                  </a:schemeClr>
                </a:solidFill>
              </a:rPr>
              <a:t>What if it is a telephone call?</a:t>
            </a:r>
            <a:endParaRPr lang="en-US" b="1" dirty="0">
              <a:solidFill>
                <a:schemeClr val="tx2">
                  <a:lumMod val="50000"/>
                </a:schemeClr>
              </a:solidFill>
            </a:endParaRPr>
          </a:p>
          <a:p>
            <a:pPr lvl="1"/>
            <a:r>
              <a:rPr lang="en-US" sz="2400" b="1" dirty="0" smtClean="0">
                <a:solidFill>
                  <a:schemeClr val="tx2">
                    <a:lumMod val="50000"/>
                  </a:schemeClr>
                </a:solidFill>
              </a:rPr>
              <a:t>The </a:t>
            </a:r>
            <a:r>
              <a:rPr lang="en-US" sz="2400" b="1" dirty="0">
                <a:solidFill>
                  <a:schemeClr val="tx2">
                    <a:lumMod val="50000"/>
                  </a:schemeClr>
                </a:solidFill>
              </a:rPr>
              <a:t>corporate representative who receives the </a:t>
            </a:r>
            <a:r>
              <a:rPr lang="en-US" sz="2400" b="1" dirty="0" smtClean="0">
                <a:solidFill>
                  <a:schemeClr val="tx2">
                    <a:lumMod val="50000"/>
                  </a:schemeClr>
                </a:solidFill>
              </a:rPr>
              <a:t>initial telephone </a:t>
            </a:r>
            <a:r>
              <a:rPr lang="en-US" sz="2400" b="1" dirty="0">
                <a:solidFill>
                  <a:schemeClr val="tx2">
                    <a:lumMod val="50000"/>
                  </a:schemeClr>
                </a:solidFill>
              </a:rPr>
              <a:t>call should:</a:t>
            </a:r>
          </a:p>
          <a:p>
            <a:pPr lvl="2"/>
            <a:r>
              <a:rPr lang="en-US" sz="2000" dirty="0" smtClean="0">
                <a:solidFill>
                  <a:schemeClr val="tx2">
                    <a:lumMod val="50000"/>
                  </a:schemeClr>
                </a:solidFill>
              </a:rPr>
              <a:t>Ascertain </a:t>
            </a:r>
            <a:r>
              <a:rPr lang="en-US" sz="2000" dirty="0">
                <a:solidFill>
                  <a:schemeClr val="tx2">
                    <a:lumMod val="50000"/>
                  </a:schemeClr>
                </a:solidFill>
              </a:rPr>
              <a:t>the name of the government agent and </a:t>
            </a:r>
            <a:r>
              <a:rPr lang="en-US" sz="2000" dirty="0" smtClean="0">
                <a:solidFill>
                  <a:schemeClr val="tx2">
                    <a:lumMod val="50000"/>
                  </a:schemeClr>
                </a:solidFill>
              </a:rPr>
              <a:t>the agency </a:t>
            </a:r>
            <a:r>
              <a:rPr lang="en-US" sz="2000" dirty="0">
                <a:solidFill>
                  <a:schemeClr val="tx2">
                    <a:lumMod val="50000"/>
                  </a:schemeClr>
                </a:solidFill>
              </a:rPr>
              <a:t>he represents;</a:t>
            </a:r>
          </a:p>
          <a:p>
            <a:pPr lvl="2"/>
            <a:r>
              <a:rPr lang="en-US" sz="2000" dirty="0" smtClean="0">
                <a:solidFill>
                  <a:schemeClr val="tx2">
                    <a:lumMod val="50000"/>
                  </a:schemeClr>
                </a:solidFill>
              </a:rPr>
              <a:t>Request </a:t>
            </a:r>
            <a:r>
              <a:rPr lang="en-US" sz="2000" dirty="0">
                <a:solidFill>
                  <a:schemeClr val="tx2">
                    <a:lumMod val="50000"/>
                  </a:schemeClr>
                </a:solidFill>
              </a:rPr>
              <a:t>the telephone number where the </a:t>
            </a:r>
            <a:r>
              <a:rPr lang="en-US" sz="2000" dirty="0" smtClean="0">
                <a:solidFill>
                  <a:schemeClr val="tx2">
                    <a:lumMod val="50000"/>
                  </a:schemeClr>
                </a:solidFill>
              </a:rPr>
              <a:t>agent can </a:t>
            </a:r>
            <a:r>
              <a:rPr lang="en-US" sz="2000" dirty="0">
                <a:solidFill>
                  <a:schemeClr val="tx2">
                    <a:lumMod val="50000"/>
                  </a:schemeClr>
                </a:solidFill>
              </a:rPr>
              <a:t>be contacted, explaining that the reason for </a:t>
            </a:r>
            <a:r>
              <a:rPr lang="en-US" sz="2000" dirty="0" smtClean="0">
                <a:solidFill>
                  <a:schemeClr val="tx2">
                    <a:lumMod val="50000"/>
                  </a:schemeClr>
                </a:solidFill>
              </a:rPr>
              <a:t>the request </a:t>
            </a:r>
            <a:r>
              <a:rPr lang="en-US" sz="2000" dirty="0">
                <a:solidFill>
                  <a:schemeClr val="tx2">
                    <a:lumMod val="50000"/>
                  </a:schemeClr>
                </a:solidFill>
              </a:rPr>
              <a:t>is to verify this is an official law </a:t>
            </a:r>
            <a:r>
              <a:rPr lang="en-US" sz="2000" dirty="0" smtClean="0">
                <a:solidFill>
                  <a:schemeClr val="tx2">
                    <a:lumMod val="50000"/>
                  </a:schemeClr>
                </a:solidFill>
              </a:rPr>
              <a:t>enforcement inquiry </a:t>
            </a:r>
            <a:r>
              <a:rPr lang="en-US" sz="2000" dirty="0">
                <a:solidFill>
                  <a:schemeClr val="tx2">
                    <a:lumMod val="50000"/>
                  </a:schemeClr>
                </a:solidFill>
              </a:rPr>
              <a:t>and not a news reporter, prank </a:t>
            </a:r>
            <a:r>
              <a:rPr lang="en-US" sz="2000" dirty="0" smtClean="0">
                <a:solidFill>
                  <a:schemeClr val="tx2">
                    <a:lumMod val="50000"/>
                  </a:schemeClr>
                </a:solidFill>
              </a:rPr>
              <a:t>telephone call</a:t>
            </a:r>
            <a:r>
              <a:rPr lang="en-US" sz="2000" dirty="0">
                <a:solidFill>
                  <a:schemeClr val="tx2">
                    <a:lumMod val="50000"/>
                  </a:schemeClr>
                </a:solidFill>
              </a:rPr>
              <a:t>, or ruse by someone to obtain proprietary </a:t>
            </a:r>
            <a:r>
              <a:rPr lang="en-US" sz="2000" dirty="0" smtClean="0">
                <a:solidFill>
                  <a:schemeClr val="tx2">
                    <a:lumMod val="50000"/>
                  </a:schemeClr>
                </a:solidFill>
              </a:rPr>
              <a:t>or confidential </a:t>
            </a:r>
            <a:r>
              <a:rPr lang="en-US" sz="2000" dirty="0">
                <a:solidFill>
                  <a:schemeClr val="tx2">
                    <a:lumMod val="50000"/>
                  </a:schemeClr>
                </a:solidFill>
              </a:rPr>
              <a:t>information;</a:t>
            </a:r>
          </a:p>
          <a:p>
            <a:pPr lvl="2"/>
            <a:r>
              <a:rPr lang="en-US" sz="2000" dirty="0" smtClean="0">
                <a:solidFill>
                  <a:schemeClr val="tx2">
                    <a:lumMod val="50000"/>
                  </a:schemeClr>
                </a:solidFill>
              </a:rPr>
              <a:t>Advise </a:t>
            </a:r>
            <a:r>
              <a:rPr lang="en-US" sz="2000" dirty="0">
                <a:solidFill>
                  <a:schemeClr val="tx2">
                    <a:lumMod val="50000"/>
                  </a:schemeClr>
                </a:solidFill>
              </a:rPr>
              <a:t>the agent that a corporate representative </a:t>
            </a:r>
            <a:r>
              <a:rPr lang="en-US" sz="2000" dirty="0" smtClean="0">
                <a:solidFill>
                  <a:schemeClr val="tx2">
                    <a:lumMod val="50000"/>
                  </a:schemeClr>
                </a:solidFill>
              </a:rPr>
              <a:t>will immediately </a:t>
            </a:r>
            <a:r>
              <a:rPr lang="en-US" sz="2000" dirty="0">
                <a:solidFill>
                  <a:schemeClr val="tx2">
                    <a:lumMod val="50000"/>
                  </a:schemeClr>
                </a:solidFill>
              </a:rPr>
              <a:t>return his call; and</a:t>
            </a:r>
          </a:p>
          <a:p>
            <a:pPr lvl="2"/>
            <a:r>
              <a:rPr lang="en-US" sz="2000" dirty="0" smtClean="0">
                <a:solidFill>
                  <a:schemeClr val="tx2">
                    <a:lumMod val="50000"/>
                  </a:schemeClr>
                </a:solidFill>
              </a:rPr>
              <a:t>Have </a:t>
            </a:r>
            <a:r>
              <a:rPr lang="en-US" sz="2000" dirty="0">
                <a:solidFill>
                  <a:schemeClr val="tx2">
                    <a:lumMod val="50000"/>
                  </a:schemeClr>
                </a:solidFill>
              </a:rPr>
              <a:t>the DP promptly return the call, preferably </a:t>
            </a:r>
            <a:r>
              <a:rPr lang="en-US" sz="2000" dirty="0" smtClean="0">
                <a:solidFill>
                  <a:schemeClr val="tx2">
                    <a:lumMod val="50000"/>
                  </a:schemeClr>
                </a:solidFill>
              </a:rPr>
              <a:t>in the </a:t>
            </a:r>
            <a:r>
              <a:rPr lang="en-US" sz="2000" dirty="0">
                <a:solidFill>
                  <a:schemeClr val="tx2">
                    <a:lumMod val="50000"/>
                  </a:schemeClr>
                </a:solidFill>
              </a:rPr>
              <a:t>presence of or after having spoken with </a:t>
            </a:r>
            <a:r>
              <a:rPr lang="en-US" sz="2000" dirty="0" smtClean="0">
                <a:solidFill>
                  <a:schemeClr val="tx2">
                    <a:lumMod val="50000"/>
                  </a:schemeClr>
                </a:solidFill>
              </a:rPr>
              <a:t>in-house counsel </a:t>
            </a:r>
            <a:r>
              <a:rPr lang="en-US" sz="2000" dirty="0">
                <a:solidFill>
                  <a:schemeClr val="tx2">
                    <a:lumMod val="50000"/>
                  </a:schemeClr>
                </a:solidFill>
              </a:rPr>
              <a:t>and outside counsel</a:t>
            </a:r>
            <a:r>
              <a:rPr lang="en-US" sz="2000" dirty="0" smtClean="0">
                <a:solidFill>
                  <a:schemeClr val="tx2">
                    <a:lumMod val="50000"/>
                  </a:schemeClr>
                </a:solidFill>
              </a:rPr>
              <a:t>.</a:t>
            </a:r>
            <a:endParaRPr lang="en-US" sz="8000" b="1" dirty="0" smtClean="0">
              <a:solidFill>
                <a:schemeClr val="tx2">
                  <a:lumMod val="50000"/>
                </a:schemeClr>
              </a:solidFill>
            </a:endParaRPr>
          </a:p>
        </p:txBody>
      </p:sp>
    </p:spTree>
    <p:extLst>
      <p:ext uri="{BB962C8B-B14F-4D97-AF65-F5344CB8AC3E}">
        <p14:creationId xmlns:p14="http://schemas.microsoft.com/office/powerpoint/2010/main" val="1336703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Why We Are Here</a:t>
            </a:r>
            <a:endParaRPr lang="en-US" dirty="0"/>
          </a:p>
        </p:txBody>
      </p:sp>
      <p:grpSp>
        <p:nvGrpSpPr>
          <p:cNvPr id="13" name="Group 12"/>
          <p:cNvGrpSpPr/>
          <p:nvPr/>
        </p:nvGrpSpPr>
        <p:grpSpPr>
          <a:xfrm>
            <a:off x="152400" y="1219200"/>
            <a:ext cx="8534400" cy="4830763"/>
            <a:chOff x="304800" y="1219200"/>
            <a:chExt cx="8534400" cy="4830763"/>
          </a:xfrm>
        </p:grpSpPr>
        <p:pic>
          <p:nvPicPr>
            <p:cNvPr id="14" name="Picture 13" descr="http://image.made-in-china.com/4f0j00UvjanhNRaEuL/Hanging-Aluminum-Framed-Non-Magnetic-Melamine-White-Board-BSNC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a:xfrm>
              <a:off x="838200" y="17526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gr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8800"/>
            <a:ext cx="2819400" cy="364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962400" y="1828800"/>
            <a:ext cx="4191000" cy="3539430"/>
          </a:xfrm>
          <a:prstGeom prst="rect">
            <a:avLst/>
          </a:prstGeom>
        </p:spPr>
        <p:txBody>
          <a:bodyPr wrap="square">
            <a:spAutoFit/>
          </a:bodyPr>
          <a:lstStyle/>
          <a:p>
            <a:pPr marL="457200" indent="-457200">
              <a:buFont typeface="Arial" panose="020B0604020202020204" pitchFamily="34" charset="0"/>
              <a:buChar char="•"/>
            </a:pPr>
            <a:r>
              <a:rPr lang="en-US" sz="2800" b="1" dirty="0" smtClean="0">
                <a:solidFill>
                  <a:schemeClr val="tx2">
                    <a:lumMod val="50000"/>
                  </a:schemeClr>
                </a:solidFill>
              </a:rPr>
              <a:t>A primary source for today’s information is from K&amp;L Gates’ Corporate Responses to Investigative Requests by the Federal Government</a:t>
            </a:r>
          </a:p>
          <a:p>
            <a:pPr algn="ctr"/>
            <a:endParaRPr lang="en-US" sz="2800" b="1" dirty="0" smtClean="0"/>
          </a:p>
        </p:txBody>
      </p:sp>
      <p:sp>
        <p:nvSpPr>
          <p:cNvPr id="3" name="Rectangle 2"/>
          <p:cNvSpPr/>
          <p:nvPr/>
        </p:nvSpPr>
        <p:spPr>
          <a:xfrm>
            <a:off x="152400" y="5980837"/>
            <a:ext cx="7620000" cy="830997"/>
          </a:xfrm>
          <a:prstGeom prst="rect">
            <a:avLst/>
          </a:prstGeom>
        </p:spPr>
        <p:txBody>
          <a:bodyPr wrap="square">
            <a:spAutoFit/>
          </a:bodyPr>
          <a:lstStyle/>
          <a:p>
            <a:r>
              <a:rPr lang="en-US" sz="1600" dirty="0">
                <a:solidFill>
                  <a:schemeClr val="tx2">
                    <a:lumMod val="50000"/>
                  </a:schemeClr>
                </a:solidFill>
              </a:rPr>
              <a:t>http://www.klgates.com/files/Publication/0fffa665-105a-4792-8f9f-e70e4d1d1c77/Presentation/PublicationAttachment/9c0a79cc-6fa8-4013-a543-56097132ed9d/orporate_Responses_white_paper_for_Mark_Rush.pdf</a:t>
            </a:r>
          </a:p>
        </p:txBody>
      </p:sp>
    </p:spTree>
    <p:extLst>
      <p:ext uri="{BB962C8B-B14F-4D97-AF65-F5344CB8AC3E}">
        <p14:creationId xmlns:p14="http://schemas.microsoft.com/office/powerpoint/2010/main" val="2448573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533400" y="1329876"/>
            <a:ext cx="7894607" cy="5147124"/>
          </a:xfrm>
        </p:spPr>
        <p:txBody>
          <a:bodyPr/>
          <a:lstStyle/>
          <a:p>
            <a:r>
              <a:rPr lang="en-US" b="1" dirty="0" smtClean="0">
                <a:solidFill>
                  <a:schemeClr val="tx2">
                    <a:lumMod val="50000"/>
                  </a:schemeClr>
                </a:solidFill>
              </a:rPr>
              <a:t>What if it is a telephone call?</a:t>
            </a:r>
            <a:endParaRPr lang="en-US" b="1" dirty="0">
              <a:solidFill>
                <a:schemeClr val="tx2">
                  <a:lumMod val="50000"/>
                </a:schemeClr>
              </a:solidFill>
            </a:endParaRPr>
          </a:p>
          <a:p>
            <a:pPr lvl="2"/>
            <a:r>
              <a:rPr lang="en-US" sz="2000" dirty="0" smtClean="0">
                <a:solidFill>
                  <a:schemeClr val="tx2">
                    <a:lumMod val="50000"/>
                  </a:schemeClr>
                </a:solidFill>
              </a:rPr>
              <a:t>When </a:t>
            </a:r>
            <a:r>
              <a:rPr lang="en-US" sz="2000" dirty="0">
                <a:solidFill>
                  <a:schemeClr val="tx2">
                    <a:lumMod val="50000"/>
                  </a:schemeClr>
                </a:solidFill>
              </a:rPr>
              <a:t>the DP returns the call, he should follow the </a:t>
            </a:r>
            <a:r>
              <a:rPr lang="en-US" sz="2000" dirty="0" smtClean="0">
                <a:solidFill>
                  <a:schemeClr val="tx2">
                    <a:lumMod val="50000"/>
                  </a:schemeClr>
                </a:solidFill>
              </a:rPr>
              <a:t>steps outlined </a:t>
            </a:r>
            <a:r>
              <a:rPr lang="en-US" sz="2000" dirty="0">
                <a:solidFill>
                  <a:schemeClr val="tx2">
                    <a:lumMod val="50000"/>
                  </a:schemeClr>
                </a:solidFill>
              </a:rPr>
              <a:t>above for the initial DP contact. </a:t>
            </a:r>
            <a:endParaRPr lang="en-US" sz="2000" dirty="0" smtClean="0">
              <a:solidFill>
                <a:schemeClr val="tx2">
                  <a:lumMod val="50000"/>
                </a:schemeClr>
              </a:solidFill>
            </a:endParaRPr>
          </a:p>
          <a:p>
            <a:pPr lvl="2"/>
            <a:r>
              <a:rPr lang="en-US" sz="2000" dirty="0" smtClean="0">
                <a:solidFill>
                  <a:schemeClr val="tx2">
                    <a:lumMod val="50000"/>
                  </a:schemeClr>
                </a:solidFill>
              </a:rPr>
              <a:t>Additionally</a:t>
            </a:r>
            <a:r>
              <a:rPr lang="en-US" sz="2000" dirty="0">
                <a:solidFill>
                  <a:schemeClr val="tx2">
                    <a:lumMod val="50000"/>
                  </a:schemeClr>
                </a:solidFill>
              </a:rPr>
              <a:t>, </a:t>
            </a:r>
            <a:r>
              <a:rPr lang="en-US" sz="2000" dirty="0" smtClean="0">
                <a:solidFill>
                  <a:schemeClr val="tx2">
                    <a:lumMod val="50000"/>
                  </a:schemeClr>
                </a:solidFill>
              </a:rPr>
              <a:t>the DP </a:t>
            </a:r>
            <a:r>
              <a:rPr lang="en-US" sz="2000" dirty="0">
                <a:solidFill>
                  <a:schemeClr val="tx2">
                    <a:lumMod val="50000"/>
                  </a:schemeClr>
                </a:solidFill>
              </a:rPr>
              <a:t>should have another corporate representative in the </a:t>
            </a:r>
            <a:r>
              <a:rPr lang="en-US" sz="2000" dirty="0" smtClean="0">
                <a:solidFill>
                  <a:schemeClr val="tx2">
                    <a:lumMod val="50000"/>
                  </a:schemeClr>
                </a:solidFill>
              </a:rPr>
              <a:t>room listening </a:t>
            </a:r>
            <a:r>
              <a:rPr lang="en-US" sz="2000" dirty="0">
                <a:solidFill>
                  <a:schemeClr val="tx2">
                    <a:lumMod val="50000"/>
                  </a:schemeClr>
                </a:solidFill>
              </a:rPr>
              <a:t>to the call and taking notes of the conversation.</a:t>
            </a:r>
          </a:p>
          <a:p>
            <a:pPr lvl="2"/>
            <a:r>
              <a:rPr lang="en-US" sz="2000" dirty="0">
                <a:solidFill>
                  <a:schemeClr val="tx2">
                    <a:lumMod val="50000"/>
                  </a:schemeClr>
                </a:solidFill>
              </a:rPr>
              <a:t>If </a:t>
            </a:r>
            <a:r>
              <a:rPr lang="en-US" sz="2000" dirty="0" smtClean="0">
                <a:solidFill>
                  <a:schemeClr val="tx2">
                    <a:lumMod val="50000"/>
                  </a:schemeClr>
                </a:solidFill>
              </a:rPr>
              <a:t>possible</a:t>
            </a:r>
            <a:r>
              <a:rPr lang="en-US" sz="2000" dirty="0">
                <a:solidFill>
                  <a:schemeClr val="tx2">
                    <a:lumMod val="50000"/>
                  </a:schemeClr>
                </a:solidFill>
              </a:rPr>
              <a:t>, the in-house or outside counsel should </a:t>
            </a:r>
            <a:r>
              <a:rPr lang="en-US" sz="2000" dirty="0" smtClean="0">
                <a:solidFill>
                  <a:schemeClr val="tx2">
                    <a:lumMod val="50000"/>
                  </a:schemeClr>
                </a:solidFill>
              </a:rPr>
              <a:t>likewise be </a:t>
            </a:r>
            <a:r>
              <a:rPr lang="en-US" sz="2000" dirty="0">
                <a:solidFill>
                  <a:schemeClr val="tx2">
                    <a:lumMod val="50000"/>
                  </a:schemeClr>
                </a:solidFill>
              </a:rPr>
              <a:t>present.</a:t>
            </a:r>
            <a:endParaRPr lang="en-US" sz="2000" b="1" dirty="0" smtClean="0">
              <a:solidFill>
                <a:schemeClr val="tx2">
                  <a:lumMod val="50000"/>
                </a:schemeClr>
              </a:solidFill>
            </a:endParaRPr>
          </a:p>
        </p:txBody>
      </p:sp>
      <p:sp>
        <p:nvSpPr>
          <p:cNvPr id="3" name="AutoShape 2" descr="Image result for telephone c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telephone cal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495800"/>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721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381000" y="1219200"/>
            <a:ext cx="8047007" cy="5147124"/>
          </a:xfrm>
        </p:spPr>
        <p:txBody>
          <a:bodyPr/>
          <a:lstStyle/>
          <a:p>
            <a:r>
              <a:rPr lang="en-US" b="1" dirty="0" smtClean="0">
                <a:solidFill>
                  <a:schemeClr val="tx2">
                    <a:lumMod val="50000"/>
                  </a:schemeClr>
                </a:solidFill>
              </a:rPr>
              <a:t>What if it is a Government Visit?</a:t>
            </a:r>
            <a:endParaRPr lang="en-US" b="1" dirty="0">
              <a:solidFill>
                <a:schemeClr val="tx2">
                  <a:lumMod val="50000"/>
                </a:schemeClr>
              </a:solidFill>
            </a:endParaRPr>
          </a:p>
          <a:p>
            <a:pPr lvl="1"/>
            <a:r>
              <a:rPr lang="en-US" sz="2400" b="1" dirty="0" smtClean="0">
                <a:solidFill>
                  <a:schemeClr val="tx2">
                    <a:lumMod val="50000"/>
                  </a:schemeClr>
                </a:solidFill>
              </a:rPr>
              <a:t>Contact with Employees:</a:t>
            </a:r>
            <a:endParaRPr lang="en-US" sz="2400" b="1" dirty="0">
              <a:solidFill>
                <a:schemeClr val="tx2">
                  <a:lumMod val="50000"/>
                </a:schemeClr>
              </a:solidFill>
            </a:endParaRPr>
          </a:p>
          <a:p>
            <a:pPr lvl="2"/>
            <a:r>
              <a:rPr lang="en-US" sz="2000" dirty="0">
                <a:solidFill>
                  <a:schemeClr val="tx2">
                    <a:lumMod val="50000"/>
                  </a:schemeClr>
                </a:solidFill>
              </a:rPr>
              <a:t>Law enforcement agents cannot compel an interview </a:t>
            </a:r>
            <a:r>
              <a:rPr lang="en-US" sz="2000" dirty="0" smtClean="0">
                <a:solidFill>
                  <a:schemeClr val="tx2">
                    <a:lumMod val="50000"/>
                  </a:schemeClr>
                </a:solidFill>
              </a:rPr>
              <a:t>of a </a:t>
            </a:r>
            <a:r>
              <a:rPr lang="en-US" sz="2000" dirty="0">
                <a:solidFill>
                  <a:schemeClr val="tx2">
                    <a:lumMod val="50000"/>
                  </a:schemeClr>
                </a:solidFill>
              </a:rPr>
              <a:t>company’s employees. </a:t>
            </a:r>
            <a:endParaRPr lang="en-US" sz="2000" dirty="0" smtClean="0">
              <a:solidFill>
                <a:schemeClr val="tx2">
                  <a:lumMod val="50000"/>
                </a:schemeClr>
              </a:solidFill>
            </a:endParaRPr>
          </a:p>
          <a:p>
            <a:pPr lvl="2"/>
            <a:r>
              <a:rPr lang="en-US" sz="2000" dirty="0" smtClean="0">
                <a:solidFill>
                  <a:schemeClr val="tx2">
                    <a:lumMod val="50000"/>
                  </a:schemeClr>
                </a:solidFill>
              </a:rPr>
              <a:t>The </a:t>
            </a:r>
            <a:r>
              <a:rPr lang="en-US" sz="2000" dirty="0">
                <a:solidFill>
                  <a:schemeClr val="tx2">
                    <a:lumMod val="50000"/>
                  </a:schemeClr>
                </a:solidFill>
              </a:rPr>
              <a:t>grand jury can </a:t>
            </a:r>
            <a:r>
              <a:rPr lang="en-US" sz="2000" dirty="0" smtClean="0">
                <a:solidFill>
                  <a:schemeClr val="tx2">
                    <a:lumMod val="50000"/>
                  </a:schemeClr>
                </a:solidFill>
              </a:rPr>
              <a:t>compel testimony</a:t>
            </a:r>
            <a:r>
              <a:rPr lang="en-US" sz="2000" dirty="0">
                <a:solidFill>
                  <a:schemeClr val="tx2">
                    <a:lumMod val="50000"/>
                  </a:schemeClr>
                </a:solidFill>
              </a:rPr>
              <a:t>, but an employee has a right not to </a:t>
            </a:r>
            <a:r>
              <a:rPr lang="en-US" sz="2000" dirty="0" smtClean="0">
                <a:solidFill>
                  <a:schemeClr val="tx2">
                    <a:lumMod val="50000"/>
                  </a:schemeClr>
                </a:solidFill>
              </a:rPr>
              <a:t>submit himself </a:t>
            </a:r>
            <a:r>
              <a:rPr lang="en-US" sz="2000" dirty="0">
                <a:solidFill>
                  <a:schemeClr val="tx2">
                    <a:lumMod val="50000"/>
                  </a:schemeClr>
                </a:solidFill>
              </a:rPr>
              <a:t>to an interview. </a:t>
            </a:r>
            <a:endParaRPr lang="en-US" sz="2000" dirty="0" smtClean="0">
              <a:solidFill>
                <a:schemeClr val="tx2">
                  <a:lumMod val="50000"/>
                </a:schemeClr>
              </a:solidFill>
            </a:endParaRPr>
          </a:p>
          <a:p>
            <a:pPr lvl="2"/>
            <a:r>
              <a:rPr lang="en-US" sz="2000" dirty="0" smtClean="0">
                <a:solidFill>
                  <a:schemeClr val="tx2">
                    <a:lumMod val="50000"/>
                  </a:schemeClr>
                </a:solidFill>
              </a:rPr>
              <a:t>An </a:t>
            </a:r>
            <a:r>
              <a:rPr lang="en-US" sz="2000" dirty="0">
                <a:solidFill>
                  <a:schemeClr val="tx2">
                    <a:lumMod val="50000"/>
                  </a:schemeClr>
                </a:solidFill>
              </a:rPr>
              <a:t>employer may not instruct </a:t>
            </a:r>
            <a:r>
              <a:rPr lang="en-US" sz="2000" dirty="0" smtClean="0">
                <a:solidFill>
                  <a:schemeClr val="tx2">
                    <a:lumMod val="50000"/>
                  </a:schemeClr>
                </a:solidFill>
              </a:rPr>
              <a:t>an employee </a:t>
            </a:r>
            <a:r>
              <a:rPr lang="en-US" sz="2000" dirty="0">
                <a:solidFill>
                  <a:schemeClr val="tx2">
                    <a:lumMod val="50000"/>
                  </a:schemeClr>
                </a:solidFill>
              </a:rPr>
              <a:t>to refuse to submit to an interview, as that type </a:t>
            </a:r>
            <a:r>
              <a:rPr lang="en-US" sz="2000" dirty="0" smtClean="0">
                <a:solidFill>
                  <a:schemeClr val="tx2">
                    <a:lumMod val="50000"/>
                  </a:schemeClr>
                </a:solidFill>
              </a:rPr>
              <a:t>of instruction </a:t>
            </a:r>
            <a:r>
              <a:rPr lang="en-US" sz="2000" dirty="0">
                <a:solidFill>
                  <a:schemeClr val="tx2">
                    <a:lumMod val="50000"/>
                  </a:schemeClr>
                </a:solidFill>
              </a:rPr>
              <a:t>could subject the employer to an obstruction </a:t>
            </a:r>
            <a:r>
              <a:rPr lang="en-US" sz="2000" dirty="0" smtClean="0">
                <a:solidFill>
                  <a:schemeClr val="tx2">
                    <a:lumMod val="50000"/>
                  </a:schemeClr>
                </a:solidFill>
              </a:rPr>
              <a:t>of justice </a:t>
            </a:r>
            <a:r>
              <a:rPr lang="en-US" sz="2000" dirty="0">
                <a:solidFill>
                  <a:schemeClr val="tx2">
                    <a:lumMod val="50000"/>
                  </a:schemeClr>
                </a:solidFill>
              </a:rPr>
              <a:t>charge. </a:t>
            </a:r>
            <a:endParaRPr lang="en-US" sz="2000" dirty="0" smtClean="0">
              <a:solidFill>
                <a:schemeClr val="tx2">
                  <a:lumMod val="50000"/>
                </a:schemeClr>
              </a:solidFill>
            </a:endParaRPr>
          </a:p>
          <a:p>
            <a:pPr lvl="2"/>
            <a:r>
              <a:rPr lang="en-US" sz="2000" dirty="0" smtClean="0">
                <a:solidFill>
                  <a:schemeClr val="tx2">
                    <a:lumMod val="50000"/>
                  </a:schemeClr>
                </a:solidFill>
              </a:rPr>
              <a:t>An </a:t>
            </a:r>
            <a:r>
              <a:rPr lang="en-US" sz="2000" dirty="0">
                <a:solidFill>
                  <a:schemeClr val="tx2">
                    <a:lumMod val="50000"/>
                  </a:schemeClr>
                </a:solidFill>
              </a:rPr>
              <a:t>employer or supervisor may only </a:t>
            </a:r>
            <a:r>
              <a:rPr lang="en-US" sz="2000" dirty="0" smtClean="0">
                <a:solidFill>
                  <a:schemeClr val="tx2">
                    <a:lumMod val="50000"/>
                  </a:schemeClr>
                </a:solidFill>
              </a:rPr>
              <a:t>advise the </a:t>
            </a:r>
            <a:r>
              <a:rPr lang="en-US" sz="2000" dirty="0">
                <a:solidFill>
                  <a:schemeClr val="tx2">
                    <a:lumMod val="50000"/>
                  </a:schemeClr>
                </a:solidFill>
              </a:rPr>
              <a:t>employee that he has a choice and that he may </a:t>
            </a:r>
            <a:r>
              <a:rPr lang="en-US" sz="2000" dirty="0" smtClean="0">
                <a:solidFill>
                  <a:schemeClr val="tx2">
                    <a:lumMod val="50000"/>
                  </a:schemeClr>
                </a:solidFill>
              </a:rPr>
              <a:t>speak with </a:t>
            </a:r>
            <a:r>
              <a:rPr lang="en-US" sz="2000" dirty="0">
                <a:solidFill>
                  <a:schemeClr val="tx2">
                    <a:lumMod val="50000"/>
                  </a:schemeClr>
                </a:solidFill>
              </a:rPr>
              <a:t>counsel prior to making that choice. </a:t>
            </a:r>
            <a:endParaRPr lang="en-US" sz="2000" b="1" dirty="0" smtClean="0">
              <a:solidFill>
                <a:schemeClr val="tx2">
                  <a:lumMod val="50000"/>
                </a:schemeClr>
              </a:solidFill>
            </a:endParaRPr>
          </a:p>
        </p:txBody>
      </p:sp>
    </p:spTree>
    <p:extLst>
      <p:ext uri="{BB962C8B-B14F-4D97-AF65-F5344CB8AC3E}">
        <p14:creationId xmlns:p14="http://schemas.microsoft.com/office/powerpoint/2010/main" val="2693514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381000" y="1219200"/>
            <a:ext cx="8047007" cy="5147124"/>
          </a:xfrm>
        </p:spPr>
        <p:txBody>
          <a:bodyPr/>
          <a:lstStyle/>
          <a:p>
            <a:r>
              <a:rPr lang="en-US" b="1" dirty="0" smtClean="0">
                <a:solidFill>
                  <a:schemeClr val="tx2">
                    <a:lumMod val="50000"/>
                  </a:schemeClr>
                </a:solidFill>
              </a:rPr>
              <a:t>What if it is a Government Visit?</a:t>
            </a:r>
            <a:endParaRPr lang="en-US" b="1" dirty="0">
              <a:solidFill>
                <a:schemeClr val="tx2">
                  <a:lumMod val="50000"/>
                </a:schemeClr>
              </a:solidFill>
            </a:endParaRPr>
          </a:p>
          <a:p>
            <a:pPr lvl="1"/>
            <a:r>
              <a:rPr lang="en-US" sz="2400" b="1" dirty="0" smtClean="0">
                <a:solidFill>
                  <a:schemeClr val="tx2">
                    <a:lumMod val="50000"/>
                  </a:schemeClr>
                </a:solidFill>
              </a:rPr>
              <a:t>Contact with Employees:</a:t>
            </a:r>
            <a:endParaRPr lang="en-US" sz="2400" b="1" dirty="0">
              <a:solidFill>
                <a:schemeClr val="tx2">
                  <a:lumMod val="50000"/>
                </a:schemeClr>
              </a:solidFill>
            </a:endParaRPr>
          </a:p>
          <a:p>
            <a:pPr lvl="2"/>
            <a:r>
              <a:rPr lang="en-US" sz="2000" dirty="0" smtClean="0">
                <a:solidFill>
                  <a:schemeClr val="tx2">
                    <a:lumMod val="50000"/>
                  </a:schemeClr>
                </a:solidFill>
              </a:rPr>
              <a:t>Counsel </a:t>
            </a:r>
            <a:r>
              <a:rPr lang="en-US" sz="2000" dirty="0">
                <a:solidFill>
                  <a:schemeClr val="tx2">
                    <a:lumMod val="50000"/>
                  </a:schemeClr>
                </a:solidFill>
              </a:rPr>
              <a:t>for </a:t>
            </a:r>
            <a:r>
              <a:rPr lang="en-US" sz="2000" dirty="0" smtClean="0">
                <a:solidFill>
                  <a:schemeClr val="tx2">
                    <a:lumMod val="50000"/>
                  </a:schemeClr>
                </a:solidFill>
              </a:rPr>
              <a:t>that employee</a:t>
            </a:r>
            <a:r>
              <a:rPr lang="en-US" sz="2000" dirty="0">
                <a:solidFill>
                  <a:schemeClr val="tx2">
                    <a:lumMod val="50000"/>
                  </a:schemeClr>
                </a:solidFill>
              </a:rPr>
              <a:t>, as opposed to counsel for the employer, </a:t>
            </a:r>
            <a:r>
              <a:rPr lang="en-US" sz="2000" dirty="0" smtClean="0">
                <a:solidFill>
                  <a:schemeClr val="tx2">
                    <a:lumMod val="50000"/>
                  </a:schemeClr>
                </a:solidFill>
              </a:rPr>
              <a:t>may advise </a:t>
            </a:r>
            <a:r>
              <a:rPr lang="en-US" sz="2000" dirty="0">
                <a:solidFill>
                  <a:schemeClr val="tx2">
                    <a:lumMod val="50000"/>
                  </a:schemeClr>
                </a:solidFill>
              </a:rPr>
              <a:t>the employee not to speak with law </a:t>
            </a:r>
            <a:r>
              <a:rPr lang="en-US" sz="2000" dirty="0" smtClean="0">
                <a:solidFill>
                  <a:schemeClr val="tx2">
                    <a:lumMod val="50000"/>
                  </a:schemeClr>
                </a:solidFill>
              </a:rPr>
              <a:t>enforcement agents </a:t>
            </a:r>
            <a:r>
              <a:rPr lang="en-US" sz="2000" dirty="0">
                <a:solidFill>
                  <a:schemeClr val="tx2">
                    <a:lumMod val="50000"/>
                  </a:schemeClr>
                </a:solidFill>
              </a:rPr>
              <a:t>without fear of encountering an obstruction of </a:t>
            </a:r>
            <a:r>
              <a:rPr lang="en-US" sz="2000" dirty="0" smtClean="0">
                <a:solidFill>
                  <a:schemeClr val="tx2">
                    <a:lumMod val="50000"/>
                  </a:schemeClr>
                </a:solidFill>
              </a:rPr>
              <a:t>justice charge</a:t>
            </a:r>
            <a:r>
              <a:rPr lang="en-US" sz="2000" dirty="0">
                <a:solidFill>
                  <a:schemeClr val="tx2">
                    <a:lumMod val="50000"/>
                  </a:schemeClr>
                </a:solidFill>
              </a:rPr>
              <a:t>. </a:t>
            </a:r>
          </a:p>
          <a:p>
            <a:pPr lvl="2"/>
            <a:r>
              <a:rPr lang="en-US" sz="2000" dirty="0" smtClean="0">
                <a:solidFill>
                  <a:schemeClr val="tx2">
                    <a:lumMod val="50000"/>
                  </a:schemeClr>
                </a:solidFill>
              </a:rPr>
              <a:t>It </a:t>
            </a:r>
            <a:r>
              <a:rPr lang="en-US" sz="2000" dirty="0">
                <a:solidFill>
                  <a:schemeClr val="tx2">
                    <a:lumMod val="50000"/>
                  </a:schemeClr>
                </a:solidFill>
              </a:rPr>
              <a:t>is therefore essential to make arrangements </a:t>
            </a:r>
            <a:r>
              <a:rPr lang="en-US" sz="2000" dirty="0" smtClean="0">
                <a:solidFill>
                  <a:schemeClr val="tx2">
                    <a:lumMod val="50000"/>
                  </a:schemeClr>
                </a:solidFill>
              </a:rPr>
              <a:t>for counsel </a:t>
            </a:r>
            <a:r>
              <a:rPr lang="en-US" sz="2000" dirty="0">
                <a:solidFill>
                  <a:schemeClr val="tx2">
                    <a:lumMod val="50000"/>
                  </a:schemeClr>
                </a:solidFill>
              </a:rPr>
              <a:t>to be available to represent the employees </a:t>
            </a:r>
            <a:r>
              <a:rPr lang="en-US" sz="2000" dirty="0" smtClean="0">
                <a:solidFill>
                  <a:schemeClr val="tx2">
                    <a:lumMod val="50000"/>
                  </a:schemeClr>
                </a:solidFill>
              </a:rPr>
              <a:t>before there </a:t>
            </a:r>
            <a:r>
              <a:rPr lang="en-US" sz="2000" dirty="0">
                <a:solidFill>
                  <a:schemeClr val="tx2">
                    <a:lumMod val="50000"/>
                  </a:schemeClr>
                </a:solidFill>
              </a:rPr>
              <a:t>are any interviews by government agents, </a:t>
            </a:r>
            <a:r>
              <a:rPr lang="en-US" sz="2000" dirty="0" smtClean="0">
                <a:solidFill>
                  <a:schemeClr val="tx2">
                    <a:lumMod val="50000"/>
                  </a:schemeClr>
                </a:solidFill>
              </a:rPr>
              <a:t>especially during </a:t>
            </a:r>
            <a:r>
              <a:rPr lang="en-US" sz="2000" dirty="0">
                <a:solidFill>
                  <a:schemeClr val="tx2">
                    <a:lumMod val="50000"/>
                  </a:schemeClr>
                </a:solidFill>
              </a:rPr>
              <a:t>the execution of a search warrant</a:t>
            </a:r>
            <a:r>
              <a:rPr lang="en-US" sz="2000" dirty="0" smtClean="0">
                <a:solidFill>
                  <a:schemeClr val="tx2">
                    <a:lumMod val="50000"/>
                  </a:schemeClr>
                </a:solidFill>
              </a:rPr>
              <a:t>.</a:t>
            </a:r>
          </a:p>
          <a:p>
            <a:pPr lvl="2"/>
            <a:r>
              <a:rPr lang="en-US" sz="2000" dirty="0">
                <a:solidFill>
                  <a:schemeClr val="tx2">
                    <a:lumMod val="50000"/>
                  </a:schemeClr>
                </a:solidFill>
              </a:rPr>
              <a:t>Some law enforcement agents will call or approach </a:t>
            </a:r>
            <a:r>
              <a:rPr lang="en-US" sz="2000" dirty="0" smtClean="0">
                <a:solidFill>
                  <a:schemeClr val="tx2">
                    <a:lumMod val="50000"/>
                  </a:schemeClr>
                </a:solidFill>
              </a:rPr>
              <a:t>employees when </a:t>
            </a:r>
            <a:r>
              <a:rPr lang="en-US" sz="2000" dirty="0">
                <a:solidFill>
                  <a:schemeClr val="tx2">
                    <a:lumMod val="50000"/>
                  </a:schemeClr>
                </a:solidFill>
              </a:rPr>
              <a:t>they are at home. Unfortunately, </a:t>
            </a:r>
            <a:r>
              <a:rPr lang="en-US" sz="2000" dirty="0" smtClean="0">
                <a:solidFill>
                  <a:schemeClr val="tx2">
                    <a:lumMod val="50000"/>
                  </a:schemeClr>
                </a:solidFill>
              </a:rPr>
              <a:t>employees will </a:t>
            </a:r>
            <a:r>
              <a:rPr lang="en-US" sz="2000" dirty="0">
                <a:solidFill>
                  <a:schemeClr val="tx2">
                    <a:lumMod val="50000"/>
                  </a:schemeClr>
                </a:solidFill>
              </a:rPr>
              <a:t>often speak with agents because they are not aware </a:t>
            </a:r>
            <a:r>
              <a:rPr lang="en-US" sz="2000" dirty="0" smtClean="0">
                <a:solidFill>
                  <a:schemeClr val="tx2">
                    <a:lumMod val="50000"/>
                  </a:schemeClr>
                </a:solidFill>
              </a:rPr>
              <a:t>that they </a:t>
            </a:r>
            <a:r>
              <a:rPr lang="en-US" sz="2000" dirty="0">
                <a:solidFill>
                  <a:schemeClr val="tx2">
                    <a:lumMod val="50000"/>
                  </a:schemeClr>
                </a:solidFill>
              </a:rPr>
              <a:t>have the choice to refuse. </a:t>
            </a:r>
            <a:endParaRPr lang="en-US" sz="2000" b="1" dirty="0" smtClean="0">
              <a:solidFill>
                <a:schemeClr val="tx2">
                  <a:lumMod val="50000"/>
                </a:schemeClr>
              </a:solidFill>
            </a:endParaRPr>
          </a:p>
        </p:txBody>
      </p:sp>
    </p:spTree>
    <p:extLst>
      <p:ext uri="{BB962C8B-B14F-4D97-AF65-F5344CB8AC3E}">
        <p14:creationId xmlns:p14="http://schemas.microsoft.com/office/powerpoint/2010/main" val="421624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381000" y="1219200"/>
            <a:ext cx="8047007" cy="5147124"/>
          </a:xfrm>
        </p:spPr>
        <p:txBody>
          <a:bodyPr/>
          <a:lstStyle/>
          <a:p>
            <a:r>
              <a:rPr lang="en-US" b="1" dirty="0" smtClean="0">
                <a:solidFill>
                  <a:schemeClr val="tx2">
                    <a:lumMod val="50000"/>
                  </a:schemeClr>
                </a:solidFill>
              </a:rPr>
              <a:t>What if it is a Government Visit?</a:t>
            </a:r>
            <a:endParaRPr lang="en-US" b="1" dirty="0">
              <a:solidFill>
                <a:schemeClr val="tx2">
                  <a:lumMod val="50000"/>
                </a:schemeClr>
              </a:solidFill>
            </a:endParaRPr>
          </a:p>
          <a:p>
            <a:pPr lvl="1"/>
            <a:r>
              <a:rPr lang="en-US" sz="2400" b="1" dirty="0" smtClean="0">
                <a:solidFill>
                  <a:schemeClr val="tx2">
                    <a:lumMod val="50000"/>
                  </a:schemeClr>
                </a:solidFill>
              </a:rPr>
              <a:t>Contact with Employees:</a:t>
            </a:r>
            <a:endParaRPr lang="en-US" sz="2400" b="1" dirty="0">
              <a:solidFill>
                <a:schemeClr val="tx2">
                  <a:lumMod val="50000"/>
                </a:schemeClr>
              </a:solidFill>
            </a:endParaRPr>
          </a:p>
          <a:p>
            <a:pPr lvl="2"/>
            <a:r>
              <a:rPr lang="en-US" sz="2000" dirty="0" smtClean="0">
                <a:solidFill>
                  <a:schemeClr val="tx2">
                    <a:lumMod val="50000"/>
                  </a:schemeClr>
                </a:solidFill>
              </a:rPr>
              <a:t>A </a:t>
            </a:r>
            <a:r>
              <a:rPr lang="en-US" sz="2000" dirty="0">
                <a:solidFill>
                  <a:schemeClr val="tx2">
                    <a:lumMod val="50000"/>
                  </a:schemeClr>
                </a:solidFill>
              </a:rPr>
              <a:t>company should </a:t>
            </a:r>
            <a:r>
              <a:rPr lang="en-US" sz="2000" dirty="0" smtClean="0">
                <a:solidFill>
                  <a:schemeClr val="tx2">
                    <a:lumMod val="50000"/>
                  </a:schemeClr>
                </a:solidFill>
              </a:rPr>
              <a:t>advise employees </a:t>
            </a:r>
            <a:r>
              <a:rPr lang="en-US" sz="2000" dirty="0">
                <a:solidFill>
                  <a:schemeClr val="tx2">
                    <a:lumMod val="50000"/>
                  </a:schemeClr>
                </a:solidFill>
              </a:rPr>
              <a:t>in advance of their right to counsel and </a:t>
            </a:r>
            <a:r>
              <a:rPr lang="en-US" sz="2000" dirty="0" smtClean="0">
                <a:solidFill>
                  <a:schemeClr val="tx2">
                    <a:lumMod val="50000"/>
                  </a:schemeClr>
                </a:solidFill>
              </a:rPr>
              <a:t>their right </a:t>
            </a:r>
            <a:r>
              <a:rPr lang="en-US" sz="2000" dirty="0">
                <a:solidFill>
                  <a:schemeClr val="tx2">
                    <a:lumMod val="50000"/>
                  </a:schemeClr>
                </a:solidFill>
              </a:rPr>
              <a:t>to consult with counsel prior to any interview. It </a:t>
            </a:r>
            <a:r>
              <a:rPr lang="en-US" sz="2000" dirty="0" smtClean="0">
                <a:solidFill>
                  <a:schemeClr val="tx2">
                    <a:lumMod val="50000"/>
                  </a:schemeClr>
                </a:solidFill>
              </a:rPr>
              <a:t>may be </a:t>
            </a:r>
            <a:r>
              <a:rPr lang="en-US" sz="2000" dirty="0">
                <a:solidFill>
                  <a:schemeClr val="tx2">
                    <a:lumMod val="50000"/>
                  </a:schemeClr>
                </a:solidFill>
              </a:rPr>
              <a:t>advisable to set forth the company’s policy </a:t>
            </a:r>
            <a:r>
              <a:rPr lang="en-US" sz="2000" dirty="0" smtClean="0">
                <a:solidFill>
                  <a:schemeClr val="tx2">
                    <a:lumMod val="50000"/>
                  </a:schemeClr>
                </a:solidFill>
              </a:rPr>
              <a:t>during orientation</a:t>
            </a:r>
            <a:r>
              <a:rPr lang="en-US" sz="2000" dirty="0">
                <a:solidFill>
                  <a:schemeClr val="tx2">
                    <a:lumMod val="50000"/>
                  </a:schemeClr>
                </a:solidFill>
              </a:rPr>
              <a:t>, in the employee handbook, or in some </a:t>
            </a:r>
            <a:r>
              <a:rPr lang="en-US" sz="2000" dirty="0" smtClean="0">
                <a:solidFill>
                  <a:schemeClr val="tx2">
                    <a:lumMod val="50000"/>
                  </a:schemeClr>
                </a:solidFill>
              </a:rPr>
              <a:t>other intra-office </a:t>
            </a:r>
            <a:r>
              <a:rPr lang="en-US" sz="2000" dirty="0">
                <a:solidFill>
                  <a:schemeClr val="tx2">
                    <a:lumMod val="50000"/>
                  </a:schemeClr>
                </a:solidFill>
              </a:rPr>
              <a:t>publication</a:t>
            </a:r>
            <a:r>
              <a:rPr lang="en-US" sz="2000" dirty="0" smtClean="0">
                <a:solidFill>
                  <a:schemeClr val="tx2">
                    <a:lumMod val="50000"/>
                  </a:schemeClr>
                </a:solidFill>
              </a:rPr>
              <a:t>.</a:t>
            </a:r>
          </a:p>
          <a:p>
            <a:pPr lvl="2"/>
            <a:r>
              <a:rPr lang="en-US" sz="2000" dirty="0" smtClean="0">
                <a:solidFill>
                  <a:schemeClr val="tx2">
                    <a:lumMod val="50000"/>
                  </a:schemeClr>
                </a:solidFill>
              </a:rPr>
              <a:t>If agents intend to interview employees, organizations must decide whether the employee will need to obtain independent counsel and whether the company will provide that counsel.</a:t>
            </a:r>
            <a:endParaRPr lang="en-US" sz="2000" dirty="0">
              <a:solidFill>
                <a:schemeClr val="tx2">
                  <a:lumMod val="50000"/>
                </a:schemeClr>
              </a:solidFill>
            </a:endParaRPr>
          </a:p>
          <a:p>
            <a:pPr lvl="2"/>
            <a:r>
              <a:rPr lang="en-US" sz="2000" dirty="0" smtClean="0">
                <a:solidFill>
                  <a:schemeClr val="tx2">
                    <a:lumMod val="50000"/>
                  </a:schemeClr>
                </a:solidFill>
              </a:rPr>
              <a:t>Interviewing management poses different issues because they have the ability to bind the company by what they say or do. </a:t>
            </a:r>
          </a:p>
        </p:txBody>
      </p:sp>
    </p:spTree>
    <p:extLst>
      <p:ext uri="{BB962C8B-B14F-4D97-AF65-F5344CB8AC3E}">
        <p14:creationId xmlns:p14="http://schemas.microsoft.com/office/powerpoint/2010/main" val="2285763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What’s Most Important</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381000" y="1219200"/>
            <a:ext cx="8047007" cy="5147124"/>
          </a:xfrm>
        </p:spPr>
        <p:txBody>
          <a:bodyPr/>
          <a:lstStyle/>
          <a:p>
            <a:r>
              <a:rPr lang="en-US" b="1" dirty="0" smtClean="0">
                <a:solidFill>
                  <a:schemeClr val="tx2">
                    <a:lumMod val="50000"/>
                  </a:schemeClr>
                </a:solidFill>
              </a:rPr>
              <a:t>What if it is a Search Warrant?</a:t>
            </a:r>
            <a:endParaRPr lang="en-US" b="1" dirty="0">
              <a:solidFill>
                <a:schemeClr val="tx2">
                  <a:lumMod val="50000"/>
                </a:schemeClr>
              </a:solidFill>
            </a:endParaRPr>
          </a:p>
          <a:p>
            <a:pPr lvl="1"/>
            <a:r>
              <a:rPr lang="en-US" sz="2400" b="1" dirty="0" smtClean="0">
                <a:solidFill>
                  <a:schemeClr val="tx2">
                    <a:lumMod val="50000"/>
                  </a:schemeClr>
                </a:solidFill>
              </a:rPr>
              <a:t>Follow the process for contacting the DP:</a:t>
            </a:r>
            <a:endParaRPr lang="en-US" sz="2400" b="1" dirty="0">
              <a:solidFill>
                <a:schemeClr val="tx2">
                  <a:lumMod val="50000"/>
                </a:schemeClr>
              </a:solidFill>
            </a:endParaRPr>
          </a:p>
          <a:p>
            <a:pPr lvl="2"/>
            <a:r>
              <a:rPr lang="en-US" sz="2000" dirty="0" smtClean="0">
                <a:solidFill>
                  <a:schemeClr val="tx2">
                    <a:lumMod val="50000"/>
                  </a:schemeClr>
                </a:solidFill>
              </a:rPr>
              <a:t>Agents are willing to wait a little bit for the DP but a noticeable time lapse may create suspicion. A timely response is critical.</a:t>
            </a:r>
          </a:p>
          <a:p>
            <a:pPr lvl="1"/>
            <a:r>
              <a:rPr lang="en-US" sz="2400" b="1" dirty="0" smtClean="0">
                <a:solidFill>
                  <a:schemeClr val="tx2">
                    <a:lumMod val="50000"/>
                  </a:schemeClr>
                </a:solidFill>
              </a:rPr>
              <a:t>Do not destroy any documents or materials that could be considered evidence except in keeping with company internal rules regarding document destruction.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868" y="42672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78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1"/>
            <a:ext cx="7924800" cy="914400"/>
          </a:xfrm>
        </p:spPr>
        <p:txBody>
          <a:bodyPr/>
          <a:lstStyle/>
          <a:p>
            <a:pPr algn="l"/>
            <a:r>
              <a:rPr lang="en-US" dirty="0"/>
              <a:t>    </a:t>
            </a:r>
            <a:r>
              <a:rPr lang="en-US" dirty="0" smtClean="0"/>
              <a:t>  WHISTLEBLOWERS</a:t>
            </a:r>
            <a:endParaRPr lang="en-US" dirty="0"/>
          </a:p>
        </p:txBody>
      </p:sp>
      <p:sp>
        <p:nvSpPr>
          <p:cNvPr id="4" name="TextBox 3">
            <a:extLst>
              <a:ext uri="{FF2B5EF4-FFF2-40B4-BE49-F238E27FC236}">
                <a16:creationId xmlns:a16="http://schemas.microsoft.com/office/drawing/2014/main" xmlns="" id="{8E168BF6-6E2A-4940-B9A2-58F4114F1E61}"/>
              </a:ext>
            </a:extLst>
          </p:cNvPr>
          <p:cNvSpPr txBox="1"/>
          <p:nvPr/>
        </p:nvSpPr>
        <p:spPr>
          <a:xfrm>
            <a:off x="304800" y="1447800"/>
            <a:ext cx="8382000" cy="5016758"/>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solidFill>
                  <a:schemeClr val="tx2">
                    <a:lumMod val="50000"/>
                  </a:schemeClr>
                </a:solidFill>
              </a:rPr>
              <a:t>What if a Whistleblower is involved?</a:t>
            </a:r>
          </a:p>
          <a:p>
            <a:pPr marL="914400" lvl="1" indent="-457200">
              <a:buFont typeface="Calibri" panose="020F0502020204030204" pitchFamily="34" charset="0"/>
              <a:buChar char="—"/>
            </a:pPr>
            <a:r>
              <a:rPr lang="en-US" sz="2400" b="1" dirty="0" smtClean="0">
                <a:solidFill>
                  <a:schemeClr val="tx2">
                    <a:lumMod val="50000"/>
                  </a:schemeClr>
                </a:solidFill>
              </a:rPr>
              <a:t>A </a:t>
            </a:r>
            <a:r>
              <a:rPr lang="en-US" sz="2400" b="1" i="1" dirty="0">
                <a:solidFill>
                  <a:schemeClr val="tx2">
                    <a:lumMod val="50000"/>
                  </a:schemeClr>
                </a:solidFill>
              </a:rPr>
              <a:t>whistleblower</a:t>
            </a:r>
            <a:r>
              <a:rPr lang="en-US" sz="2400" b="1" dirty="0">
                <a:solidFill>
                  <a:schemeClr val="tx2">
                    <a:lumMod val="50000"/>
                  </a:schemeClr>
                </a:solidFill>
              </a:rPr>
              <a:t> is a person who exposes any kind of information or activity that is deemed </a:t>
            </a:r>
            <a:r>
              <a:rPr lang="en-US" sz="2400" b="1" dirty="0" smtClean="0">
                <a:solidFill>
                  <a:schemeClr val="tx2">
                    <a:lumMod val="50000"/>
                  </a:schemeClr>
                </a:solidFill>
              </a:rPr>
              <a:t>illegal, unethical</a:t>
            </a:r>
            <a:r>
              <a:rPr lang="en-US" sz="2400" b="1" dirty="0">
                <a:solidFill>
                  <a:schemeClr val="tx2">
                    <a:lumMod val="50000"/>
                  </a:schemeClr>
                </a:solidFill>
              </a:rPr>
              <a:t>, or not correct within an organization that is either private or </a:t>
            </a:r>
            <a:r>
              <a:rPr lang="en-US" sz="2400" b="1" dirty="0" smtClean="0">
                <a:solidFill>
                  <a:schemeClr val="tx2">
                    <a:lumMod val="50000"/>
                  </a:schemeClr>
                </a:solidFill>
              </a:rPr>
              <a:t>public</a:t>
            </a:r>
          </a:p>
          <a:p>
            <a:pPr marL="914400" lvl="1" indent="-457200">
              <a:buFont typeface="Calibri" panose="020F0502020204030204" pitchFamily="34" charset="0"/>
              <a:buChar char="—"/>
            </a:pPr>
            <a:r>
              <a:rPr lang="en-US" sz="2400" b="1" i="1" dirty="0">
                <a:solidFill>
                  <a:schemeClr val="tx2">
                    <a:lumMod val="50000"/>
                  </a:schemeClr>
                </a:solidFill>
              </a:rPr>
              <a:t>Qui tam </a:t>
            </a:r>
            <a:r>
              <a:rPr lang="en-US" sz="2400" b="1" dirty="0">
                <a:solidFill>
                  <a:schemeClr val="tx2">
                    <a:lumMod val="50000"/>
                  </a:schemeClr>
                </a:solidFill>
              </a:rPr>
              <a:t>lawsuits are a type of whistleblower lawsuit that is brought under the False Claims Act, a law that rewards whistleblowers in successful cases where the government recovers funds lost to fraud. </a:t>
            </a:r>
            <a:endParaRPr lang="en-US" sz="2400" b="1" dirty="0" smtClean="0">
              <a:solidFill>
                <a:schemeClr val="tx2">
                  <a:lumMod val="50000"/>
                </a:schemeClr>
              </a:solidFill>
            </a:endParaRPr>
          </a:p>
          <a:p>
            <a:pPr marL="914400" lvl="1" indent="-457200">
              <a:buFont typeface="Calibri" panose="020F0502020204030204" pitchFamily="34" charset="0"/>
              <a:buChar char="—"/>
            </a:pPr>
            <a:r>
              <a:rPr lang="en-US" sz="2400" b="1" i="1" dirty="0" smtClean="0">
                <a:solidFill>
                  <a:schemeClr val="tx2">
                    <a:lumMod val="50000"/>
                  </a:schemeClr>
                </a:solidFill>
              </a:rPr>
              <a:t>Qui </a:t>
            </a:r>
            <a:r>
              <a:rPr lang="en-US" sz="2400" b="1" i="1" dirty="0">
                <a:solidFill>
                  <a:schemeClr val="tx2">
                    <a:lumMod val="50000"/>
                  </a:schemeClr>
                </a:solidFill>
              </a:rPr>
              <a:t>tam </a:t>
            </a:r>
            <a:r>
              <a:rPr lang="en-US" sz="2400" b="1" dirty="0">
                <a:solidFill>
                  <a:schemeClr val="tx2">
                    <a:lumMod val="50000"/>
                  </a:schemeClr>
                </a:solidFill>
              </a:rPr>
              <a:t>is short for a Latin phrase, “qui tam pro domino rege quam pro se ipso in hac parte sequitur” that roughly translates to “he who brings an action for the king as well as for himself.”</a:t>
            </a:r>
            <a:endParaRPr lang="en-US" sz="2400" b="1" dirty="0" smtClean="0">
              <a:solidFill>
                <a:schemeClr val="tx2">
                  <a:lumMod val="50000"/>
                </a:schemeClr>
              </a:solidFill>
            </a:endParaRPr>
          </a:p>
        </p:txBody>
      </p:sp>
      <p:pic>
        <p:nvPicPr>
          <p:cNvPr id="6151" name="Picture 7" descr="C:\Users\jjohnson\AppData\Local\Microsoft\Windows\INetCache\IE\D01PMV92\Whistleblower-red-whistle-artic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7724"/>
            <a:ext cx="1324582" cy="132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28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1"/>
            <a:ext cx="7924800" cy="914400"/>
          </a:xfrm>
        </p:spPr>
        <p:txBody>
          <a:bodyPr/>
          <a:lstStyle/>
          <a:p>
            <a:pPr algn="l"/>
            <a:r>
              <a:rPr lang="en-US" dirty="0"/>
              <a:t>    </a:t>
            </a:r>
            <a:r>
              <a:rPr lang="en-US" dirty="0" smtClean="0"/>
              <a:t>   What’s Most Important</a:t>
            </a:r>
            <a:endParaRPr lang="en-US" dirty="0"/>
          </a:p>
        </p:txBody>
      </p:sp>
      <p:sp>
        <p:nvSpPr>
          <p:cNvPr id="5" name="Content Placeholder 2"/>
          <p:cNvSpPr>
            <a:spLocks noGrp="1"/>
          </p:cNvSpPr>
          <p:nvPr>
            <p:ph idx="1"/>
          </p:nvPr>
        </p:nvSpPr>
        <p:spPr>
          <a:xfrm>
            <a:off x="460375" y="1447800"/>
            <a:ext cx="8399432" cy="5147124"/>
          </a:xfrm>
        </p:spPr>
        <p:txBody>
          <a:bodyPr/>
          <a:lstStyle/>
          <a:p>
            <a:r>
              <a:rPr lang="en-US" b="1" dirty="0" smtClean="0">
                <a:solidFill>
                  <a:schemeClr val="tx2">
                    <a:lumMod val="50000"/>
                  </a:schemeClr>
                </a:solidFill>
              </a:rPr>
              <a:t>It is illegal to retaliate against a Whistleblower</a:t>
            </a:r>
            <a:endParaRPr lang="en-US" b="1" dirty="0">
              <a:solidFill>
                <a:schemeClr val="tx2">
                  <a:lumMod val="50000"/>
                </a:schemeClr>
              </a:solidFill>
            </a:endParaRPr>
          </a:p>
          <a:p>
            <a:pPr lvl="1"/>
            <a:r>
              <a:rPr lang="en-US" sz="2400" b="1" dirty="0" smtClean="0">
                <a:solidFill>
                  <a:schemeClr val="tx2">
                    <a:lumMod val="50000"/>
                  </a:schemeClr>
                </a:solidFill>
              </a:rPr>
              <a:t>Retaliation is taking any materially adverse action against the employee and includes:</a:t>
            </a:r>
          </a:p>
          <a:p>
            <a:pPr lvl="2"/>
            <a:r>
              <a:rPr lang="en-US" sz="2000" dirty="0" smtClean="0">
                <a:solidFill>
                  <a:schemeClr val="tx2">
                    <a:lumMod val="50000"/>
                  </a:schemeClr>
                </a:solidFill>
              </a:rPr>
              <a:t>Firing </a:t>
            </a:r>
            <a:r>
              <a:rPr lang="en-US" sz="2000" dirty="0">
                <a:solidFill>
                  <a:schemeClr val="tx2">
                    <a:lumMod val="50000"/>
                  </a:schemeClr>
                </a:solidFill>
              </a:rPr>
              <a:t>the </a:t>
            </a:r>
            <a:r>
              <a:rPr lang="en-US" sz="2000" dirty="0" smtClean="0">
                <a:solidFill>
                  <a:schemeClr val="tx2">
                    <a:lumMod val="50000"/>
                  </a:schemeClr>
                </a:solidFill>
              </a:rPr>
              <a:t>employee</a:t>
            </a:r>
          </a:p>
          <a:p>
            <a:pPr lvl="2"/>
            <a:r>
              <a:rPr lang="en-US" sz="2000" dirty="0" smtClean="0">
                <a:solidFill>
                  <a:schemeClr val="tx2">
                    <a:lumMod val="50000"/>
                  </a:schemeClr>
                </a:solidFill>
              </a:rPr>
              <a:t>Giving them negative evaluations</a:t>
            </a:r>
          </a:p>
          <a:p>
            <a:pPr lvl="2"/>
            <a:r>
              <a:rPr lang="en-US" sz="2000" dirty="0" smtClean="0">
                <a:solidFill>
                  <a:schemeClr val="tx2">
                    <a:lumMod val="50000"/>
                  </a:schemeClr>
                </a:solidFill>
              </a:rPr>
              <a:t>Disciplining </a:t>
            </a:r>
            <a:r>
              <a:rPr lang="en-US" sz="2000" dirty="0">
                <a:solidFill>
                  <a:schemeClr val="tx2">
                    <a:lumMod val="50000"/>
                  </a:schemeClr>
                </a:solidFill>
              </a:rPr>
              <a:t>or demoting </a:t>
            </a:r>
            <a:r>
              <a:rPr lang="en-US" sz="2000" dirty="0" smtClean="0">
                <a:solidFill>
                  <a:schemeClr val="tx2">
                    <a:lumMod val="50000"/>
                  </a:schemeClr>
                </a:solidFill>
              </a:rPr>
              <a:t>them</a:t>
            </a:r>
          </a:p>
          <a:p>
            <a:pPr lvl="2"/>
            <a:r>
              <a:rPr lang="en-US" sz="2000" dirty="0" smtClean="0">
                <a:solidFill>
                  <a:schemeClr val="tx2">
                    <a:lumMod val="50000"/>
                  </a:schemeClr>
                </a:solidFill>
              </a:rPr>
              <a:t>Reassigning them</a:t>
            </a:r>
          </a:p>
          <a:p>
            <a:pPr lvl="2"/>
            <a:r>
              <a:rPr lang="en-US" sz="2000" dirty="0" smtClean="0">
                <a:solidFill>
                  <a:schemeClr val="tx2">
                    <a:lumMod val="50000"/>
                  </a:schemeClr>
                </a:solidFill>
              </a:rPr>
              <a:t>Reducing </a:t>
            </a:r>
            <a:r>
              <a:rPr lang="en-US" sz="2000" dirty="0">
                <a:solidFill>
                  <a:schemeClr val="tx2">
                    <a:lumMod val="50000"/>
                  </a:schemeClr>
                </a:solidFill>
              </a:rPr>
              <a:t>their </a:t>
            </a:r>
            <a:r>
              <a:rPr lang="en-US" sz="2000" dirty="0" smtClean="0">
                <a:solidFill>
                  <a:schemeClr val="tx2">
                    <a:lumMod val="50000"/>
                  </a:schemeClr>
                </a:solidFill>
              </a:rPr>
              <a:t>pay</a:t>
            </a:r>
          </a:p>
          <a:p>
            <a:pPr lvl="1"/>
            <a:r>
              <a:rPr lang="en-US" sz="2400" b="1" dirty="0" smtClean="0">
                <a:solidFill>
                  <a:schemeClr val="tx2">
                    <a:lumMod val="50000"/>
                  </a:schemeClr>
                </a:solidFill>
              </a:rPr>
              <a:t>Consequences of Retaliation:</a:t>
            </a:r>
          </a:p>
          <a:p>
            <a:pPr lvl="2"/>
            <a:r>
              <a:rPr lang="en-US" sz="2000" dirty="0" smtClean="0">
                <a:solidFill>
                  <a:schemeClr val="tx2">
                    <a:lumMod val="50000"/>
                  </a:schemeClr>
                </a:solidFill>
              </a:rPr>
              <a:t>Severe penalties</a:t>
            </a:r>
          </a:p>
          <a:p>
            <a:pPr lvl="1"/>
            <a:r>
              <a:rPr lang="en-US" sz="2400" b="1" dirty="0" smtClean="0">
                <a:solidFill>
                  <a:schemeClr val="tx2">
                    <a:lumMod val="50000"/>
                  </a:schemeClr>
                </a:solidFill>
              </a:rPr>
              <a:t>Better to place the person on administrative </a:t>
            </a:r>
            <a:r>
              <a:rPr lang="en-US" sz="2400" b="1" dirty="0" smtClean="0">
                <a:solidFill>
                  <a:schemeClr val="tx2">
                    <a:lumMod val="50000"/>
                  </a:schemeClr>
                </a:solidFill>
              </a:rPr>
              <a:t>leave</a:t>
            </a:r>
          </a:p>
          <a:p>
            <a:pPr lvl="1"/>
            <a:r>
              <a:rPr lang="en-US" sz="2400" b="1" dirty="0" smtClean="0">
                <a:solidFill>
                  <a:schemeClr val="tx2">
                    <a:lumMod val="50000"/>
                  </a:schemeClr>
                </a:solidFill>
              </a:rPr>
              <a:t>Even better – have an </a:t>
            </a:r>
            <a:r>
              <a:rPr lang="en-US" sz="2400" b="1" smtClean="0">
                <a:solidFill>
                  <a:schemeClr val="tx2">
                    <a:lumMod val="50000"/>
                  </a:schemeClr>
                </a:solidFill>
              </a:rPr>
              <a:t>Anti-Retaliation Policy</a:t>
            </a:r>
            <a:endParaRPr lang="en-US" sz="2400" b="1" dirty="0" smtClean="0">
              <a:solidFill>
                <a:schemeClr val="tx2">
                  <a:lumMod val="50000"/>
                </a:schemeClr>
              </a:solidFill>
            </a:endParaRPr>
          </a:p>
          <a:p>
            <a:pPr marL="457200" lvl="1" indent="0">
              <a:buNone/>
            </a:pPr>
            <a:endParaRPr lang="en-US" dirty="0"/>
          </a:p>
        </p:txBody>
      </p:sp>
      <p:sp>
        <p:nvSpPr>
          <p:cNvPr id="3" name="AutoShape 2" descr="Image result for retali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956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665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1"/>
            <a:ext cx="7924800" cy="914400"/>
          </a:xfrm>
        </p:spPr>
        <p:txBody>
          <a:bodyPr/>
          <a:lstStyle/>
          <a:p>
            <a:pPr algn="l"/>
            <a:r>
              <a:rPr lang="en-US" dirty="0" smtClean="0"/>
              <a:t>     What’s </a:t>
            </a:r>
            <a:r>
              <a:rPr lang="en-US" dirty="0"/>
              <a:t>Most Important?</a:t>
            </a:r>
          </a:p>
        </p:txBody>
      </p:sp>
      <p:sp>
        <p:nvSpPr>
          <p:cNvPr id="3" name="AutoShape 2" descr="Image result for retali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3"/>
          <p:cNvSpPr/>
          <p:nvPr/>
        </p:nvSpPr>
        <p:spPr>
          <a:xfrm>
            <a:off x="533400" y="1219200"/>
            <a:ext cx="8229600" cy="5416868"/>
          </a:xfrm>
          <a:prstGeom prst="rect">
            <a:avLst/>
          </a:prstGeom>
        </p:spPr>
        <p:txBody>
          <a:bodyPr wrap="square">
            <a:spAutoFit/>
          </a:bodyPr>
          <a:lstStyle/>
          <a:p>
            <a:pPr marL="457200" indent="-457200">
              <a:buFont typeface="Arial" panose="020B0604020202020204" pitchFamily="34" charset="0"/>
              <a:buChar char="•"/>
            </a:pPr>
            <a:r>
              <a:rPr lang="en-US" sz="3200" b="1" dirty="0" smtClean="0">
                <a:solidFill>
                  <a:schemeClr val="tx2">
                    <a:lumMod val="50000"/>
                  </a:schemeClr>
                </a:solidFill>
              </a:rPr>
              <a:t>Retaliation is on the rise – 2016 EEOC Statistics (in number of cases):</a:t>
            </a:r>
            <a:endParaRPr lang="en-US" sz="3200" b="1" dirty="0">
              <a:solidFill>
                <a:schemeClr val="tx2">
                  <a:lumMod val="50000"/>
                </a:schemeClr>
              </a:solidFill>
            </a:endParaRPr>
          </a:p>
          <a:p>
            <a:endParaRPr lang="en-US" sz="1200" dirty="0" smtClean="0">
              <a:solidFill>
                <a:schemeClr val="tx2">
                  <a:lumMod val="50000"/>
                </a:schemeClr>
              </a:solidFill>
            </a:endParaRPr>
          </a:p>
          <a:p>
            <a:pPr marL="800100" lvl="1" indent="-342900">
              <a:buFont typeface="Calibri" panose="020F0502020204030204" pitchFamily="34" charset="0"/>
              <a:buChar char="—"/>
            </a:pPr>
            <a:r>
              <a:rPr lang="en-US" sz="2400" b="1" dirty="0" smtClean="0">
                <a:solidFill>
                  <a:schemeClr val="tx2">
                    <a:lumMod val="50000"/>
                  </a:schemeClr>
                </a:solidFill>
              </a:rPr>
              <a:t>Retaliation</a:t>
            </a:r>
            <a:r>
              <a:rPr lang="en-US" sz="2400" b="1" dirty="0">
                <a:solidFill>
                  <a:schemeClr val="tx2">
                    <a:lumMod val="50000"/>
                  </a:schemeClr>
                </a:solidFill>
              </a:rPr>
              <a:t>: 42,018 (45.9 percent of all charges </a:t>
            </a:r>
            <a:r>
              <a:rPr lang="en-US" sz="2400" b="1" dirty="0" smtClean="0">
                <a:solidFill>
                  <a:schemeClr val="tx2">
                    <a:lumMod val="50000"/>
                  </a:schemeClr>
                </a:solidFill>
              </a:rPr>
              <a:t>filed)</a:t>
            </a:r>
          </a:p>
          <a:p>
            <a:pPr marL="800100" lvl="1" indent="-342900">
              <a:buFont typeface="Calibri" panose="020F0502020204030204" pitchFamily="34" charset="0"/>
              <a:buChar char="—"/>
            </a:pPr>
            <a:r>
              <a:rPr lang="en-US" sz="2400" b="1" dirty="0" smtClean="0">
                <a:solidFill>
                  <a:schemeClr val="tx2">
                    <a:lumMod val="50000"/>
                  </a:schemeClr>
                </a:solidFill>
              </a:rPr>
              <a:t>Race</a:t>
            </a:r>
            <a:r>
              <a:rPr lang="en-US" sz="2400" b="1" dirty="0">
                <a:solidFill>
                  <a:schemeClr val="tx2">
                    <a:lumMod val="50000"/>
                  </a:schemeClr>
                </a:solidFill>
              </a:rPr>
              <a:t>: 32,309 (35.3 </a:t>
            </a:r>
            <a:r>
              <a:rPr lang="en-US" sz="2400" b="1" dirty="0" smtClean="0">
                <a:solidFill>
                  <a:schemeClr val="tx2">
                    <a:lumMod val="50000"/>
                  </a:schemeClr>
                </a:solidFill>
              </a:rPr>
              <a:t>percent)</a:t>
            </a:r>
          </a:p>
          <a:p>
            <a:pPr marL="800100" lvl="1" indent="-342900">
              <a:buFont typeface="Calibri" panose="020F0502020204030204" pitchFamily="34" charset="0"/>
              <a:buChar char="—"/>
            </a:pPr>
            <a:r>
              <a:rPr lang="en-US" sz="2400" b="1" dirty="0" smtClean="0">
                <a:solidFill>
                  <a:schemeClr val="tx2">
                    <a:lumMod val="50000"/>
                  </a:schemeClr>
                </a:solidFill>
              </a:rPr>
              <a:t>Disability</a:t>
            </a:r>
            <a:r>
              <a:rPr lang="en-US" sz="2400" b="1" dirty="0">
                <a:solidFill>
                  <a:schemeClr val="tx2">
                    <a:lumMod val="50000"/>
                  </a:schemeClr>
                </a:solidFill>
              </a:rPr>
              <a:t>: 28,073 (30.7 </a:t>
            </a:r>
            <a:r>
              <a:rPr lang="en-US" sz="2400" b="1" dirty="0" smtClean="0">
                <a:solidFill>
                  <a:schemeClr val="tx2">
                    <a:lumMod val="50000"/>
                  </a:schemeClr>
                </a:solidFill>
              </a:rPr>
              <a:t>percent)</a:t>
            </a:r>
          </a:p>
          <a:p>
            <a:pPr marL="800100" lvl="1" indent="-342900">
              <a:buFont typeface="Calibri" panose="020F0502020204030204" pitchFamily="34" charset="0"/>
              <a:buChar char="—"/>
            </a:pPr>
            <a:r>
              <a:rPr lang="en-US" sz="2400" b="1" dirty="0" smtClean="0">
                <a:solidFill>
                  <a:schemeClr val="tx2">
                    <a:lumMod val="50000"/>
                  </a:schemeClr>
                </a:solidFill>
              </a:rPr>
              <a:t>Sex</a:t>
            </a:r>
            <a:r>
              <a:rPr lang="en-US" sz="2400" b="1" dirty="0">
                <a:solidFill>
                  <a:schemeClr val="tx2">
                    <a:lumMod val="50000"/>
                  </a:schemeClr>
                </a:solidFill>
              </a:rPr>
              <a:t>: 26,934 (29.4 </a:t>
            </a:r>
            <a:r>
              <a:rPr lang="en-US" sz="2400" b="1" dirty="0" smtClean="0">
                <a:solidFill>
                  <a:schemeClr val="tx2">
                    <a:lumMod val="50000"/>
                  </a:schemeClr>
                </a:solidFill>
              </a:rPr>
              <a:t>percent)</a:t>
            </a:r>
          </a:p>
          <a:p>
            <a:pPr marL="800100" lvl="1" indent="-342900">
              <a:buFont typeface="Calibri" panose="020F0502020204030204" pitchFamily="34" charset="0"/>
              <a:buChar char="—"/>
            </a:pPr>
            <a:r>
              <a:rPr lang="en-US" sz="2400" b="1" dirty="0" smtClean="0">
                <a:solidFill>
                  <a:schemeClr val="tx2">
                    <a:lumMod val="50000"/>
                  </a:schemeClr>
                </a:solidFill>
              </a:rPr>
              <a:t>Age</a:t>
            </a:r>
            <a:r>
              <a:rPr lang="en-US" sz="2400" b="1" dirty="0">
                <a:solidFill>
                  <a:schemeClr val="tx2">
                    <a:lumMod val="50000"/>
                  </a:schemeClr>
                </a:solidFill>
              </a:rPr>
              <a:t>: 20,857 (22.8 </a:t>
            </a:r>
            <a:r>
              <a:rPr lang="en-US" sz="2400" b="1" dirty="0" smtClean="0">
                <a:solidFill>
                  <a:schemeClr val="tx2">
                    <a:lumMod val="50000"/>
                  </a:schemeClr>
                </a:solidFill>
              </a:rPr>
              <a:t>percent)</a:t>
            </a:r>
          </a:p>
          <a:p>
            <a:pPr marL="800100" lvl="1" indent="-342900">
              <a:buFont typeface="Calibri" panose="020F0502020204030204" pitchFamily="34" charset="0"/>
              <a:buChar char="—"/>
            </a:pPr>
            <a:r>
              <a:rPr lang="en-US" sz="2400" b="1" dirty="0" smtClean="0">
                <a:solidFill>
                  <a:schemeClr val="tx2">
                    <a:lumMod val="50000"/>
                  </a:schemeClr>
                </a:solidFill>
              </a:rPr>
              <a:t>National </a:t>
            </a:r>
            <a:r>
              <a:rPr lang="en-US" sz="2400" b="1" dirty="0">
                <a:solidFill>
                  <a:schemeClr val="tx2">
                    <a:lumMod val="50000"/>
                  </a:schemeClr>
                </a:solidFill>
              </a:rPr>
              <a:t>Origin: 9,840 (10.8 </a:t>
            </a:r>
            <a:r>
              <a:rPr lang="en-US" sz="2400" b="1" dirty="0" smtClean="0">
                <a:solidFill>
                  <a:schemeClr val="tx2">
                    <a:lumMod val="50000"/>
                  </a:schemeClr>
                </a:solidFill>
              </a:rPr>
              <a:t>percent)</a:t>
            </a:r>
          </a:p>
          <a:p>
            <a:pPr marL="800100" lvl="1" indent="-342900">
              <a:buFont typeface="Calibri" panose="020F0502020204030204" pitchFamily="34" charset="0"/>
              <a:buChar char="—"/>
            </a:pPr>
            <a:r>
              <a:rPr lang="en-US" sz="2400" b="1" dirty="0" smtClean="0">
                <a:solidFill>
                  <a:schemeClr val="tx2">
                    <a:lumMod val="50000"/>
                  </a:schemeClr>
                </a:solidFill>
              </a:rPr>
              <a:t>Religion</a:t>
            </a:r>
            <a:r>
              <a:rPr lang="en-US" sz="2400" b="1" dirty="0">
                <a:solidFill>
                  <a:schemeClr val="tx2">
                    <a:lumMod val="50000"/>
                  </a:schemeClr>
                </a:solidFill>
              </a:rPr>
              <a:t>: 3,825 (4.2 </a:t>
            </a:r>
            <a:r>
              <a:rPr lang="en-US" sz="2400" b="1" dirty="0" smtClean="0">
                <a:solidFill>
                  <a:schemeClr val="tx2">
                    <a:lumMod val="50000"/>
                  </a:schemeClr>
                </a:solidFill>
              </a:rPr>
              <a:t>percent)</a:t>
            </a:r>
          </a:p>
          <a:p>
            <a:pPr marL="800100" lvl="1" indent="-342900">
              <a:buFont typeface="Calibri" panose="020F0502020204030204" pitchFamily="34" charset="0"/>
              <a:buChar char="—"/>
            </a:pPr>
            <a:r>
              <a:rPr lang="en-US" sz="2400" b="1" dirty="0" smtClean="0">
                <a:solidFill>
                  <a:schemeClr val="tx2">
                    <a:lumMod val="50000"/>
                  </a:schemeClr>
                </a:solidFill>
              </a:rPr>
              <a:t>Color</a:t>
            </a:r>
            <a:r>
              <a:rPr lang="en-US" sz="2400" b="1" dirty="0">
                <a:solidFill>
                  <a:schemeClr val="tx2">
                    <a:lumMod val="50000"/>
                  </a:schemeClr>
                </a:solidFill>
              </a:rPr>
              <a:t>: 3,102 (3.4 </a:t>
            </a:r>
            <a:r>
              <a:rPr lang="en-US" sz="2400" b="1" dirty="0" smtClean="0">
                <a:solidFill>
                  <a:schemeClr val="tx2">
                    <a:lumMod val="50000"/>
                  </a:schemeClr>
                </a:solidFill>
              </a:rPr>
              <a:t>percent)</a:t>
            </a:r>
          </a:p>
          <a:p>
            <a:pPr marL="800100" lvl="1" indent="-342900">
              <a:buFont typeface="Calibri" panose="020F0502020204030204" pitchFamily="34" charset="0"/>
              <a:buChar char="—"/>
            </a:pPr>
            <a:r>
              <a:rPr lang="en-US" sz="2400" b="1" dirty="0" smtClean="0">
                <a:solidFill>
                  <a:schemeClr val="tx2">
                    <a:lumMod val="50000"/>
                  </a:schemeClr>
                </a:solidFill>
              </a:rPr>
              <a:t>Equal </a:t>
            </a:r>
            <a:r>
              <a:rPr lang="en-US" sz="2400" b="1" dirty="0">
                <a:solidFill>
                  <a:schemeClr val="tx2">
                    <a:lumMod val="50000"/>
                  </a:schemeClr>
                </a:solidFill>
              </a:rPr>
              <a:t>Pay Act: 1,075 (1.2 </a:t>
            </a:r>
            <a:r>
              <a:rPr lang="en-US" sz="2400" b="1" dirty="0" smtClean="0">
                <a:solidFill>
                  <a:schemeClr val="tx2">
                    <a:lumMod val="50000"/>
                  </a:schemeClr>
                </a:solidFill>
              </a:rPr>
              <a:t>percent)</a:t>
            </a:r>
          </a:p>
          <a:p>
            <a:pPr marL="800100" lvl="1" indent="-342900">
              <a:buFont typeface="Calibri" panose="020F0502020204030204" pitchFamily="34" charset="0"/>
              <a:buChar char="—"/>
            </a:pPr>
            <a:r>
              <a:rPr lang="en-US" sz="2400" b="1" dirty="0">
                <a:solidFill>
                  <a:schemeClr val="tx2">
                    <a:lumMod val="50000"/>
                  </a:schemeClr>
                </a:solidFill>
              </a:rPr>
              <a:t>G</a:t>
            </a:r>
            <a:r>
              <a:rPr lang="en-US" sz="2400" b="1" dirty="0" smtClean="0">
                <a:solidFill>
                  <a:schemeClr val="tx2">
                    <a:lumMod val="50000"/>
                  </a:schemeClr>
                </a:solidFill>
              </a:rPr>
              <a:t>enetic </a:t>
            </a:r>
            <a:r>
              <a:rPr lang="en-US" sz="2400" b="1" dirty="0">
                <a:solidFill>
                  <a:schemeClr val="tx2">
                    <a:lumMod val="50000"/>
                  </a:schemeClr>
                </a:solidFill>
              </a:rPr>
              <a:t>Information Non-Discrimination Act: 238 (.3 percent)</a:t>
            </a:r>
          </a:p>
        </p:txBody>
      </p:sp>
    </p:spTree>
    <p:extLst>
      <p:ext uri="{BB962C8B-B14F-4D97-AF65-F5344CB8AC3E}">
        <p14:creationId xmlns:p14="http://schemas.microsoft.com/office/powerpoint/2010/main" val="208860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1"/>
            <a:ext cx="7924800" cy="914400"/>
          </a:xfrm>
        </p:spPr>
        <p:txBody>
          <a:bodyPr/>
          <a:lstStyle/>
          <a:p>
            <a:pPr algn="l"/>
            <a:r>
              <a:rPr lang="en-US" dirty="0" smtClean="0"/>
              <a:t>     What’s </a:t>
            </a:r>
            <a:r>
              <a:rPr lang="en-US" dirty="0"/>
              <a:t>Most Important?</a:t>
            </a:r>
          </a:p>
        </p:txBody>
      </p:sp>
      <p:sp>
        <p:nvSpPr>
          <p:cNvPr id="5" name="Content Placeholder 2"/>
          <p:cNvSpPr>
            <a:spLocks noGrp="1"/>
          </p:cNvSpPr>
          <p:nvPr>
            <p:ph idx="1"/>
          </p:nvPr>
        </p:nvSpPr>
        <p:spPr>
          <a:xfrm>
            <a:off x="626027" y="1295400"/>
            <a:ext cx="8047007" cy="5147124"/>
          </a:xfrm>
        </p:spPr>
        <p:txBody>
          <a:bodyPr/>
          <a:lstStyle/>
          <a:p>
            <a:r>
              <a:rPr lang="en-US" b="1" dirty="0">
                <a:solidFill>
                  <a:schemeClr val="tx2">
                    <a:lumMod val="50000"/>
                  </a:schemeClr>
                </a:solidFill>
              </a:rPr>
              <a:t>If you are concerned about unethical behavior or possible fraudulent behavior, say something</a:t>
            </a:r>
            <a:r>
              <a:rPr lang="en-US" b="1" dirty="0" smtClean="0">
                <a:solidFill>
                  <a:schemeClr val="tx2">
                    <a:lumMod val="50000"/>
                  </a:schemeClr>
                </a:solidFill>
              </a:rPr>
              <a:t>!</a:t>
            </a:r>
          </a:p>
          <a:p>
            <a:endParaRPr lang="en-US" sz="2800" b="1" dirty="0">
              <a:solidFill>
                <a:schemeClr val="tx2">
                  <a:lumMod val="50000"/>
                </a:schemeClr>
              </a:solidFill>
            </a:endParaRPr>
          </a:p>
          <a:p>
            <a:endParaRPr lang="en-US" sz="2800" b="1" dirty="0" smtClean="0">
              <a:solidFill>
                <a:schemeClr val="tx2">
                  <a:lumMod val="50000"/>
                </a:schemeClr>
              </a:solidFill>
            </a:endParaRPr>
          </a:p>
          <a:p>
            <a:endParaRPr lang="en-US" sz="2800" b="1" dirty="0">
              <a:solidFill>
                <a:schemeClr val="tx2">
                  <a:lumMod val="50000"/>
                </a:schemeClr>
              </a:solidFill>
            </a:endParaRPr>
          </a:p>
          <a:p>
            <a:endParaRPr lang="en-US" sz="2800" b="1" dirty="0" smtClean="0">
              <a:solidFill>
                <a:schemeClr val="tx2">
                  <a:lumMod val="50000"/>
                </a:schemeClr>
              </a:solidFill>
            </a:endParaRPr>
          </a:p>
          <a:p>
            <a:endParaRPr lang="en-US" sz="2800" b="1" dirty="0">
              <a:solidFill>
                <a:schemeClr val="tx2">
                  <a:lumMod val="50000"/>
                </a:schemeClr>
              </a:solidFill>
            </a:endParaRPr>
          </a:p>
          <a:p>
            <a:r>
              <a:rPr lang="en-US" b="1" dirty="0" smtClean="0">
                <a:solidFill>
                  <a:schemeClr val="tx2">
                    <a:lumMod val="50000"/>
                  </a:schemeClr>
                </a:solidFill>
              </a:rPr>
              <a:t>This requires fostering a “speak-up” </a:t>
            </a:r>
            <a:r>
              <a:rPr lang="en-US" b="1" dirty="0" smtClean="0">
                <a:solidFill>
                  <a:schemeClr val="tx2">
                    <a:lumMod val="50000"/>
                  </a:schemeClr>
                </a:solidFill>
              </a:rPr>
              <a:t>culture.</a:t>
            </a:r>
            <a:endParaRPr lang="en-US" b="1" dirty="0">
              <a:solidFill>
                <a:schemeClr val="tx2">
                  <a:lumMod val="50000"/>
                </a:schemeClr>
              </a:solidFill>
            </a:endParaRPr>
          </a:p>
          <a:p>
            <a:pPr marL="457200" lvl="1" indent="0">
              <a:buNone/>
            </a:pPr>
            <a:endParaRPr lang="en-US" dirty="0">
              <a:solidFill>
                <a:schemeClr val="tx2">
                  <a:lumMod val="50000"/>
                </a:schemeClr>
              </a:solidFill>
            </a:endParaRPr>
          </a:p>
        </p:txBody>
      </p:sp>
      <p:sp>
        <p:nvSpPr>
          <p:cNvPr id="3" name="AutoShape 2" descr="Image result for retali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Image result for see something say someth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971800"/>
            <a:ext cx="22383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636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30697"/>
            <a:ext cx="7924800" cy="836103"/>
          </a:xfrm>
        </p:spPr>
        <p:txBody>
          <a:bodyPr/>
          <a:lstStyle/>
          <a:p>
            <a:pPr algn="l"/>
            <a:r>
              <a:rPr lang="en-US" dirty="0"/>
              <a:t>               TAKEAWAYS</a:t>
            </a:r>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http://image.made-in-china.com/4f0j00UvjanhNRaEuL/Hanging-Aluminum-Framed-Non-Magnetic-Melamine-White-Board-BSNC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838200" y="17526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endParaRPr lang="en-US" sz="900" b="1" u="sng" dirty="0"/>
          </a:p>
          <a:p>
            <a:r>
              <a:rPr lang="en-US" sz="2800" b="1" dirty="0" smtClean="0">
                <a:solidFill>
                  <a:schemeClr val="tx2">
                    <a:lumMod val="50000"/>
                  </a:schemeClr>
                </a:solidFill>
              </a:rPr>
              <a:t>Have a policy in place for when the organization is served</a:t>
            </a:r>
          </a:p>
          <a:p>
            <a:r>
              <a:rPr lang="en-US" sz="2800" b="1" dirty="0" smtClean="0">
                <a:solidFill>
                  <a:schemeClr val="tx2">
                    <a:lumMod val="50000"/>
                  </a:schemeClr>
                </a:solidFill>
              </a:rPr>
              <a:t>Have a communication plan </a:t>
            </a:r>
            <a:endParaRPr lang="en-US" sz="2800" b="1" dirty="0">
              <a:solidFill>
                <a:schemeClr val="tx2">
                  <a:lumMod val="50000"/>
                </a:schemeClr>
              </a:solidFill>
            </a:endParaRPr>
          </a:p>
          <a:p>
            <a:r>
              <a:rPr lang="en-US" sz="2800" b="1" dirty="0" smtClean="0">
                <a:solidFill>
                  <a:schemeClr val="tx2">
                    <a:lumMod val="50000"/>
                  </a:schemeClr>
                </a:solidFill>
              </a:rPr>
              <a:t>Understand if a whistleblower is involved</a:t>
            </a:r>
            <a:endParaRPr lang="en-US" sz="2800" b="1" dirty="0">
              <a:solidFill>
                <a:schemeClr val="tx2">
                  <a:lumMod val="50000"/>
                </a:schemeClr>
              </a:solidFill>
            </a:endParaRPr>
          </a:p>
          <a:p>
            <a:r>
              <a:rPr lang="en-US" sz="2800" b="1" dirty="0" smtClean="0">
                <a:solidFill>
                  <a:schemeClr val="tx2">
                    <a:lumMod val="50000"/>
                  </a:schemeClr>
                </a:solidFill>
              </a:rPr>
              <a:t>Do not retaliate</a:t>
            </a:r>
          </a:p>
          <a:p>
            <a:r>
              <a:rPr lang="en-US" sz="2800" b="1" dirty="0" smtClean="0">
                <a:solidFill>
                  <a:schemeClr val="tx2">
                    <a:lumMod val="50000"/>
                  </a:schemeClr>
                </a:solidFill>
              </a:rPr>
              <a:t>Presentation is available for download:</a:t>
            </a:r>
          </a:p>
          <a:p>
            <a:pPr marL="0" indent="0">
              <a:buNone/>
            </a:pPr>
            <a:r>
              <a:rPr lang="en-US" sz="2800" b="1" dirty="0">
                <a:solidFill>
                  <a:schemeClr val="tx2">
                    <a:lumMod val="50000"/>
                  </a:schemeClr>
                </a:solidFill>
              </a:rPr>
              <a:t>	</a:t>
            </a:r>
            <a:r>
              <a:rPr lang="en-US" sz="2800" b="1" dirty="0" smtClean="0">
                <a:solidFill>
                  <a:schemeClr val="tx2">
                    <a:lumMod val="50000"/>
                  </a:schemeClr>
                </a:solidFill>
              </a:rPr>
              <a:t>pointcompliance</a:t>
            </a:r>
            <a:r>
              <a:rPr lang="en-US" sz="2800" b="1" dirty="0">
                <a:solidFill>
                  <a:schemeClr val="tx2">
                    <a:lumMod val="50000"/>
                  </a:schemeClr>
                </a:solidFill>
              </a:rPr>
              <a:t>.</a:t>
            </a:r>
            <a:r>
              <a:rPr lang="en-US" sz="2800" b="1" dirty="0" smtClean="0">
                <a:solidFill>
                  <a:schemeClr val="tx2">
                    <a:lumMod val="50000"/>
                  </a:schemeClr>
                </a:solidFill>
              </a:rPr>
              <a:t>com/served</a:t>
            </a:r>
            <a:endParaRPr lang="en-US" sz="2800" b="1" dirty="0">
              <a:solidFill>
                <a:schemeClr val="tx2">
                  <a:lumMod val="50000"/>
                </a:schemeClr>
              </a:solidFill>
            </a:endParaRPr>
          </a:p>
          <a:p>
            <a:endParaRPr lang="en-US" sz="2800" b="1" dirty="0">
              <a:solidFill>
                <a:schemeClr val="tx2">
                  <a:lumMod val="50000"/>
                </a:schemeClr>
              </a:solidFill>
            </a:endParaRPr>
          </a:p>
        </p:txBody>
      </p:sp>
    </p:spTree>
    <p:extLst>
      <p:ext uri="{BB962C8B-B14F-4D97-AF65-F5344CB8AC3E}">
        <p14:creationId xmlns:p14="http://schemas.microsoft.com/office/powerpoint/2010/main" val="2295658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Why We Are Here</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411193" y="1371600"/>
            <a:ext cx="8229600" cy="5257800"/>
          </a:xfrm>
        </p:spPr>
        <p:txBody>
          <a:bodyPr/>
          <a:lstStyle/>
          <a:p>
            <a:r>
              <a:rPr lang="en-US" b="1" dirty="0" smtClean="0">
                <a:solidFill>
                  <a:schemeClr val="tx2">
                    <a:lumMod val="50000"/>
                  </a:schemeClr>
                </a:solidFill>
              </a:rPr>
              <a:t>Trends</a:t>
            </a:r>
          </a:p>
          <a:p>
            <a:pPr lvl="1"/>
            <a:r>
              <a:rPr lang="en-US" sz="2400" b="1" dirty="0" smtClean="0">
                <a:solidFill>
                  <a:schemeClr val="tx2">
                    <a:lumMod val="50000"/>
                  </a:schemeClr>
                </a:solidFill>
              </a:rPr>
              <a:t>According to Bloomberg’s 2017 Trends in Government Contracting, compliance and accountability are on the rise.</a:t>
            </a:r>
          </a:p>
          <a:p>
            <a:pPr lvl="2"/>
            <a:r>
              <a:rPr lang="en-US" sz="2000" dirty="0" smtClean="0">
                <a:solidFill>
                  <a:schemeClr val="tx2">
                    <a:lumMod val="50000"/>
                  </a:schemeClr>
                </a:solidFill>
              </a:rPr>
              <a:t>This is true for all businesses not just government contractors</a:t>
            </a:r>
          </a:p>
          <a:p>
            <a:pPr lvl="1"/>
            <a:r>
              <a:rPr lang="en-US" sz="2400" b="1" dirty="0" smtClean="0">
                <a:solidFill>
                  <a:schemeClr val="tx2">
                    <a:lumMod val="50000"/>
                  </a:schemeClr>
                </a:solidFill>
              </a:rPr>
              <a:t>That means all organizations must be more diligent than ever about following the rules.</a:t>
            </a:r>
          </a:p>
        </p:txBody>
      </p:sp>
      <p:sp>
        <p:nvSpPr>
          <p:cNvPr id="5" name="AutoShape 4" descr="Image result for tre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05942"/>
            <a:ext cx="29718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028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30697"/>
            <a:ext cx="7924800" cy="836103"/>
          </a:xfrm>
        </p:spPr>
        <p:txBody>
          <a:bodyPr/>
          <a:lstStyle/>
          <a:p>
            <a:pPr algn="l"/>
            <a:r>
              <a:rPr lang="en-US" dirty="0"/>
              <a:t>            OUR TIME IS UP!</a:t>
            </a:r>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http://image.made-in-china.com/4f0j00UvjanhNRaEuL/Hanging-Aluminum-Framed-Non-Magnetic-Melamine-White-Board-BSNC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838200" y="17526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b="1" dirty="0"/>
          </a:p>
        </p:txBody>
      </p:sp>
      <p:pic>
        <p:nvPicPr>
          <p:cNvPr id="13314" name="Picture 2" descr="https://encrypted-tbn3.gstatic.com/images?q=tbn:ANd9GcQPLearalxa716YNvV-p8qUC-wmQTs4W2HIyKWwCfftbDTznP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085" y="2895600"/>
            <a:ext cx="2873829"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990600" y="1905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5400" b="1" dirty="0"/>
              <a:t>             </a:t>
            </a:r>
            <a:r>
              <a:rPr lang="en-US" sz="5400" b="1" dirty="0">
                <a:solidFill>
                  <a:schemeClr val="tx2">
                    <a:lumMod val="50000"/>
                  </a:schemeClr>
                </a:solidFill>
              </a:rPr>
              <a:t>Questions?</a:t>
            </a:r>
          </a:p>
          <a:p>
            <a:pPr marL="0" indent="0">
              <a:buNone/>
            </a:pPr>
            <a:endParaRPr lang="en-US" sz="2800" b="1" dirty="0">
              <a:solidFill>
                <a:schemeClr val="tx2">
                  <a:lumMod val="50000"/>
                </a:schemeClr>
              </a:solidFill>
            </a:endParaRPr>
          </a:p>
        </p:txBody>
      </p:sp>
      <p:sp>
        <p:nvSpPr>
          <p:cNvPr id="8" name="TextBox 7"/>
          <p:cNvSpPr txBox="1"/>
          <p:nvPr/>
        </p:nvSpPr>
        <p:spPr>
          <a:xfrm>
            <a:off x="2133600" y="4876800"/>
            <a:ext cx="5562600" cy="523220"/>
          </a:xfrm>
          <a:prstGeom prst="rect">
            <a:avLst/>
          </a:prstGeom>
          <a:noFill/>
        </p:spPr>
        <p:txBody>
          <a:bodyPr wrap="square" rtlCol="0">
            <a:spAutoFit/>
          </a:bodyPr>
          <a:lstStyle/>
          <a:p>
            <a:pPr lvl="1"/>
            <a:r>
              <a:rPr lang="en-US" sz="2800" dirty="0">
                <a:solidFill>
                  <a:schemeClr val="tx2">
                    <a:lumMod val="50000"/>
                  </a:schemeClr>
                </a:solidFill>
              </a:rPr>
              <a:t>tomi@pointcompliance.com</a:t>
            </a:r>
          </a:p>
        </p:txBody>
      </p:sp>
    </p:spTree>
    <p:extLst>
      <p:ext uri="{BB962C8B-B14F-4D97-AF65-F5344CB8AC3E}">
        <p14:creationId xmlns:p14="http://schemas.microsoft.com/office/powerpoint/2010/main" val="2288661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838199"/>
          </a:xfrm>
        </p:spPr>
        <p:txBody>
          <a:bodyPr/>
          <a:lstStyle/>
          <a:p>
            <a:pPr algn="l"/>
            <a:r>
              <a:rPr lang="en-US" dirty="0" smtClean="0"/>
              <a:t>         Why We Are Here</a:t>
            </a:r>
            <a:endParaRPr lang="en-US" dirty="0"/>
          </a:p>
        </p:txBody>
      </p:sp>
      <p:sp>
        <p:nvSpPr>
          <p:cNvPr id="15" name="Content Placeholder 2"/>
          <p:cNvSpPr txBox="1">
            <a:spLocks/>
          </p:cNvSpPr>
          <p:nvPr/>
        </p:nvSpPr>
        <p:spPr>
          <a:xfrm>
            <a:off x="1173193" y="1524000"/>
            <a:ext cx="7467600" cy="4297363"/>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b="1" dirty="0"/>
          </a:p>
          <a:p>
            <a:pPr marL="0" indent="0">
              <a:buNone/>
            </a:pPr>
            <a:endParaRPr lang="en-US" sz="2600" b="1" dirty="0"/>
          </a:p>
        </p:txBody>
      </p:sp>
      <p:sp>
        <p:nvSpPr>
          <p:cNvPr id="9" name="Content Placeholder 2"/>
          <p:cNvSpPr>
            <a:spLocks noGrp="1"/>
          </p:cNvSpPr>
          <p:nvPr>
            <p:ph idx="1"/>
          </p:nvPr>
        </p:nvSpPr>
        <p:spPr>
          <a:xfrm>
            <a:off x="411193" y="1371600"/>
            <a:ext cx="8229600" cy="5257800"/>
          </a:xfrm>
        </p:spPr>
        <p:txBody>
          <a:bodyPr/>
          <a:lstStyle/>
          <a:p>
            <a:r>
              <a:rPr lang="en-US" b="1" dirty="0" smtClean="0">
                <a:solidFill>
                  <a:schemeClr val="tx2">
                    <a:lumMod val="50000"/>
                  </a:schemeClr>
                </a:solidFill>
              </a:rPr>
              <a:t>Trends</a:t>
            </a:r>
          </a:p>
          <a:p>
            <a:pPr lvl="1"/>
            <a:r>
              <a:rPr lang="en-US" sz="2400" b="1" dirty="0" smtClean="0">
                <a:solidFill>
                  <a:schemeClr val="tx2">
                    <a:lumMod val="50000"/>
                  </a:schemeClr>
                </a:solidFill>
              </a:rPr>
              <a:t>New Era of Corporate Investigations</a:t>
            </a:r>
          </a:p>
          <a:p>
            <a:pPr lvl="1"/>
            <a:r>
              <a:rPr lang="en-US" sz="2400" b="1" dirty="0" smtClean="0">
                <a:solidFill>
                  <a:schemeClr val="tx2">
                    <a:lumMod val="50000"/>
                  </a:schemeClr>
                </a:solidFill>
              </a:rPr>
              <a:t>From </a:t>
            </a:r>
            <a:r>
              <a:rPr lang="en-US" sz="2400" b="1" dirty="0">
                <a:solidFill>
                  <a:schemeClr val="tx2">
                    <a:lumMod val="50000"/>
                  </a:schemeClr>
                </a:solidFill>
              </a:rPr>
              <a:t>health care </a:t>
            </a:r>
            <a:r>
              <a:rPr lang="en-US" sz="2400" b="1" dirty="0" smtClean="0">
                <a:solidFill>
                  <a:schemeClr val="tx2">
                    <a:lumMod val="50000"/>
                  </a:schemeClr>
                </a:solidFill>
              </a:rPr>
              <a:t>fraud to </a:t>
            </a:r>
            <a:r>
              <a:rPr lang="en-US" sz="2400" b="1" dirty="0">
                <a:solidFill>
                  <a:schemeClr val="tx2">
                    <a:lumMod val="50000"/>
                  </a:schemeClr>
                </a:solidFill>
              </a:rPr>
              <a:t>accounting scandals to other corporate compliance issues—all </a:t>
            </a:r>
            <a:r>
              <a:rPr lang="en-US" sz="2400" b="1" dirty="0" smtClean="0">
                <a:solidFill>
                  <a:schemeClr val="tx2">
                    <a:lumMod val="50000"/>
                  </a:schemeClr>
                </a:solidFill>
              </a:rPr>
              <a:t>businesses must </a:t>
            </a:r>
            <a:r>
              <a:rPr lang="en-US" sz="2400" b="1" dirty="0">
                <a:solidFill>
                  <a:schemeClr val="tx2">
                    <a:lumMod val="50000"/>
                  </a:schemeClr>
                </a:solidFill>
              </a:rPr>
              <a:t>prepare for the reality of federal agents or other law enforcement </a:t>
            </a:r>
            <a:r>
              <a:rPr lang="en-US" sz="2400" b="1" dirty="0" smtClean="0">
                <a:solidFill>
                  <a:schemeClr val="tx2">
                    <a:lumMod val="50000"/>
                  </a:schemeClr>
                </a:solidFill>
              </a:rPr>
              <a:t>officers appearing </a:t>
            </a:r>
            <a:r>
              <a:rPr lang="en-US" sz="2400" b="1" dirty="0">
                <a:solidFill>
                  <a:schemeClr val="tx2">
                    <a:lumMod val="50000"/>
                  </a:schemeClr>
                </a:solidFill>
              </a:rPr>
              <a:t>at their reception desks, asking questions, requesting documents</a:t>
            </a:r>
            <a:r>
              <a:rPr lang="en-US" sz="2400" b="1" dirty="0" smtClean="0">
                <a:solidFill>
                  <a:schemeClr val="tx2">
                    <a:lumMod val="50000"/>
                  </a:schemeClr>
                </a:solidFill>
              </a:rPr>
              <a:t>, and </a:t>
            </a:r>
            <a:r>
              <a:rPr lang="en-US" sz="2400" b="1" dirty="0">
                <a:solidFill>
                  <a:schemeClr val="tx2">
                    <a:lumMod val="50000"/>
                  </a:schemeClr>
                </a:solidFill>
              </a:rPr>
              <a:t>even presenting search warrants</a:t>
            </a:r>
            <a:r>
              <a:rPr lang="en-US" sz="2400" b="1" dirty="0" smtClean="0">
                <a:solidFill>
                  <a:schemeClr val="tx2">
                    <a:lumMod val="50000"/>
                  </a:schemeClr>
                </a:solidFill>
              </a:rPr>
              <a:t>.</a:t>
            </a:r>
          </a:p>
          <a:p>
            <a:pPr lvl="1"/>
            <a:r>
              <a:rPr lang="en-US" sz="2400" b="1" dirty="0">
                <a:solidFill>
                  <a:schemeClr val="tx2">
                    <a:lumMod val="50000"/>
                  </a:schemeClr>
                </a:solidFill>
              </a:rPr>
              <a:t>Companies should train their employees and have a plan in place so that any contact with law enforcement is handled professionally, does not violate any individual privacy rights, and does not waive any privileges.</a:t>
            </a:r>
          </a:p>
          <a:p>
            <a:pPr marL="457200" lvl="1" indent="0">
              <a:buNone/>
            </a:pPr>
            <a:endParaRPr lang="en-US" sz="2400" b="1" dirty="0"/>
          </a:p>
          <a:p>
            <a:endParaRPr lang="en-US" sz="2800" b="1" dirty="0" smtClean="0"/>
          </a:p>
        </p:txBody>
      </p:sp>
    </p:spTree>
    <p:extLst>
      <p:ext uri="{BB962C8B-B14F-4D97-AF65-F5344CB8AC3E}">
        <p14:creationId xmlns:p14="http://schemas.microsoft.com/office/powerpoint/2010/main" val="3358053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848600" cy="836103"/>
          </a:xfrm>
        </p:spPr>
        <p:txBody>
          <a:bodyPr/>
          <a:lstStyle/>
          <a:p>
            <a:r>
              <a:rPr lang="en-US" dirty="0"/>
              <a:t>Why We Are Here: Trends</a:t>
            </a:r>
            <a:endParaRPr lang="en-US" dirty="0">
              <a:solidFill>
                <a:schemeClr val="accent6">
                  <a:lumMod val="60000"/>
                  <a:lumOff val="40000"/>
                </a:schemeClr>
              </a:solidFill>
            </a:endParaRPr>
          </a:p>
        </p:txBody>
      </p:sp>
      <p:sp>
        <p:nvSpPr>
          <p:cNvPr id="3" name="Content Placeholder 2"/>
          <p:cNvSpPr>
            <a:spLocks noGrp="1"/>
          </p:cNvSpPr>
          <p:nvPr>
            <p:ph idx="1"/>
          </p:nvPr>
        </p:nvSpPr>
        <p:spPr>
          <a:xfrm>
            <a:off x="381000" y="1219200"/>
            <a:ext cx="8382000" cy="4525963"/>
          </a:xfrm>
        </p:spPr>
        <p:txBody>
          <a:bodyPr/>
          <a:lstStyle/>
          <a:p>
            <a:r>
              <a:rPr lang="en-US" b="1" dirty="0" smtClean="0">
                <a:solidFill>
                  <a:schemeClr val="tx2">
                    <a:lumMod val="50000"/>
                  </a:schemeClr>
                </a:solidFill>
              </a:rPr>
              <a:t>Trends</a:t>
            </a:r>
          </a:p>
          <a:p>
            <a:pPr lvl="1"/>
            <a:r>
              <a:rPr lang="en-US" sz="2400" b="1" dirty="0" smtClean="0">
                <a:solidFill>
                  <a:schemeClr val="tx2">
                    <a:lumMod val="50000"/>
                  </a:schemeClr>
                </a:solidFill>
              </a:rPr>
              <a:t>DOJ </a:t>
            </a:r>
            <a:r>
              <a:rPr lang="en-US" sz="2400" b="1" dirty="0">
                <a:solidFill>
                  <a:schemeClr val="tx2">
                    <a:lumMod val="50000"/>
                  </a:schemeClr>
                </a:solidFill>
              </a:rPr>
              <a:t>recovered </a:t>
            </a:r>
            <a:r>
              <a:rPr lang="en-US" sz="2400" b="1" u="sng" dirty="0" smtClean="0">
                <a:solidFill>
                  <a:schemeClr val="tx2">
                    <a:lumMod val="50000"/>
                  </a:schemeClr>
                </a:solidFill>
              </a:rPr>
              <a:t>$4.7 </a:t>
            </a:r>
            <a:r>
              <a:rPr lang="en-US" sz="2400" b="1" u="sng" dirty="0">
                <a:solidFill>
                  <a:schemeClr val="tx2">
                    <a:lumMod val="50000"/>
                  </a:schemeClr>
                </a:solidFill>
              </a:rPr>
              <a:t>billion</a:t>
            </a:r>
            <a:r>
              <a:rPr lang="en-US" sz="2400" b="1" dirty="0">
                <a:solidFill>
                  <a:schemeClr val="tx2">
                    <a:lumMod val="50000"/>
                  </a:schemeClr>
                </a:solidFill>
              </a:rPr>
              <a:t> in civil False Claims Act settlements and judgments for FY </a:t>
            </a:r>
            <a:r>
              <a:rPr lang="en-US" sz="2400" b="1" dirty="0" smtClean="0">
                <a:solidFill>
                  <a:schemeClr val="tx2">
                    <a:lumMod val="50000"/>
                  </a:schemeClr>
                </a:solidFill>
              </a:rPr>
              <a:t>2016.</a:t>
            </a:r>
          </a:p>
          <a:p>
            <a:pPr lvl="2"/>
            <a:r>
              <a:rPr lang="en-US" sz="2000" dirty="0">
                <a:solidFill>
                  <a:schemeClr val="tx2">
                    <a:lumMod val="50000"/>
                  </a:schemeClr>
                </a:solidFill>
              </a:rPr>
              <a:t>Of the $4.7 billion recovered, $2.5 billion came from the health care industry, including drug companies, medical device companies, hospitals, nursing homes, laboratories, and physicians.  </a:t>
            </a:r>
            <a:endParaRPr lang="en-US" sz="2000" dirty="0" smtClean="0">
              <a:solidFill>
                <a:schemeClr val="tx2">
                  <a:lumMod val="50000"/>
                </a:schemeClr>
              </a:solidFill>
            </a:endParaRPr>
          </a:p>
          <a:p>
            <a:pPr lvl="2"/>
            <a:r>
              <a:rPr lang="en-US" sz="2000" dirty="0" smtClean="0">
                <a:solidFill>
                  <a:schemeClr val="tx2">
                    <a:lumMod val="50000"/>
                  </a:schemeClr>
                </a:solidFill>
              </a:rPr>
              <a:t>The </a:t>
            </a:r>
            <a:r>
              <a:rPr lang="en-US" sz="2000" dirty="0">
                <a:solidFill>
                  <a:schemeClr val="tx2">
                    <a:lumMod val="50000"/>
                  </a:schemeClr>
                </a:solidFill>
              </a:rPr>
              <a:t>$2.5 billion recovered in fiscal year 2016 reflects only federal losses.  In many of these cases, the Department was instrumental in recovering additional millions of dollars for state Medicaid programs.  </a:t>
            </a:r>
            <a:endParaRPr lang="en-US" sz="2000" dirty="0" smtClean="0">
              <a:solidFill>
                <a:schemeClr val="tx2">
                  <a:lumMod val="50000"/>
                </a:schemeClr>
              </a:solidFill>
            </a:endParaRPr>
          </a:p>
          <a:p>
            <a:pPr lvl="2"/>
            <a:r>
              <a:rPr lang="en-US" sz="2000" dirty="0" smtClean="0">
                <a:solidFill>
                  <a:schemeClr val="tx2">
                    <a:lumMod val="50000"/>
                  </a:schemeClr>
                </a:solidFill>
              </a:rPr>
              <a:t>This </a:t>
            </a:r>
            <a:r>
              <a:rPr lang="en-US" sz="2000" dirty="0">
                <a:solidFill>
                  <a:schemeClr val="tx2">
                    <a:lumMod val="50000"/>
                  </a:schemeClr>
                </a:solidFill>
              </a:rPr>
              <a:t>is the seventh consecutive year the Department’s civil health care fraud recoveries have exceeded $2 billion. </a:t>
            </a:r>
            <a:endParaRPr lang="en-US" sz="2000" dirty="0" smtClean="0">
              <a:solidFill>
                <a:schemeClr val="tx2">
                  <a:lumMod val="50000"/>
                </a:schemeClr>
              </a:solidFill>
            </a:endParaRPr>
          </a:p>
        </p:txBody>
      </p:sp>
      <p:sp>
        <p:nvSpPr>
          <p:cNvPr id="4" name="AutoShape 4"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72070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848600" cy="836103"/>
          </a:xfrm>
        </p:spPr>
        <p:txBody>
          <a:bodyPr/>
          <a:lstStyle/>
          <a:p>
            <a:r>
              <a:rPr lang="en-US" dirty="0"/>
              <a:t>Why We Are Here: Trends</a:t>
            </a:r>
            <a:endParaRPr lang="en-US" dirty="0">
              <a:solidFill>
                <a:schemeClr val="accent6">
                  <a:lumMod val="60000"/>
                  <a:lumOff val="40000"/>
                </a:schemeClr>
              </a:solidFill>
            </a:endParaRPr>
          </a:p>
        </p:txBody>
      </p:sp>
      <p:sp>
        <p:nvSpPr>
          <p:cNvPr id="3" name="Content Placeholder 2"/>
          <p:cNvSpPr>
            <a:spLocks noGrp="1"/>
          </p:cNvSpPr>
          <p:nvPr>
            <p:ph idx="1"/>
          </p:nvPr>
        </p:nvSpPr>
        <p:spPr>
          <a:xfrm>
            <a:off x="457200" y="1371600"/>
            <a:ext cx="8153400" cy="4525963"/>
          </a:xfrm>
        </p:spPr>
        <p:txBody>
          <a:bodyPr/>
          <a:lstStyle/>
          <a:p>
            <a:r>
              <a:rPr lang="en-US" b="1" dirty="0" smtClean="0">
                <a:solidFill>
                  <a:schemeClr val="tx2">
                    <a:lumMod val="50000"/>
                  </a:schemeClr>
                </a:solidFill>
              </a:rPr>
              <a:t>Trends</a:t>
            </a:r>
          </a:p>
          <a:p>
            <a:pPr lvl="1"/>
            <a:r>
              <a:rPr lang="en-US" sz="2400" b="1" dirty="0" smtClean="0">
                <a:solidFill>
                  <a:schemeClr val="tx2">
                    <a:lumMod val="50000"/>
                  </a:schemeClr>
                </a:solidFill>
              </a:rPr>
              <a:t>DOJ recoveries:</a:t>
            </a:r>
          </a:p>
          <a:p>
            <a:pPr lvl="2"/>
            <a:r>
              <a:rPr lang="en-US" sz="2000" dirty="0" smtClean="0">
                <a:solidFill>
                  <a:schemeClr val="tx2">
                    <a:lumMod val="50000"/>
                  </a:schemeClr>
                </a:solidFill>
              </a:rPr>
              <a:t>The </a:t>
            </a:r>
            <a:r>
              <a:rPr lang="en-US" sz="2000" dirty="0">
                <a:solidFill>
                  <a:schemeClr val="tx2">
                    <a:lumMod val="50000"/>
                  </a:schemeClr>
                </a:solidFill>
              </a:rPr>
              <a:t>next largest recoveries came from the </a:t>
            </a:r>
            <a:r>
              <a:rPr lang="en-US" sz="2000" i="1" dirty="0">
                <a:solidFill>
                  <a:schemeClr val="tx2">
                    <a:lumMod val="50000"/>
                  </a:schemeClr>
                </a:solidFill>
              </a:rPr>
              <a:t>financial industry</a:t>
            </a:r>
            <a:r>
              <a:rPr lang="en-US" sz="2000" dirty="0">
                <a:solidFill>
                  <a:schemeClr val="tx2">
                    <a:lumMod val="50000"/>
                  </a:schemeClr>
                </a:solidFill>
              </a:rPr>
              <a:t> in the wake of the housing and mortgage fraud crisis.  </a:t>
            </a:r>
            <a:endParaRPr lang="en-US" sz="2000" dirty="0" smtClean="0">
              <a:solidFill>
                <a:schemeClr val="tx2">
                  <a:lumMod val="50000"/>
                </a:schemeClr>
              </a:solidFill>
            </a:endParaRPr>
          </a:p>
          <a:p>
            <a:pPr lvl="2"/>
            <a:r>
              <a:rPr lang="en-US" sz="2000" dirty="0" smtClean="0">
                <a:solidFill>
                  <a:schemeClr val="tx2">
                    <a:lumMod val="50000"/>
                  </a:schemeClr>
                </a:solidFill>
              </a:rPr>
              <a:t>Settlements </a:t>
            </a:r>
            <a:r>
              <a:rPr lang="en-US" sz="2000" dirty="0">
                <a:solidFill>
                  <a:schemeClr val="tx2">
                    <a:lumMod val="50000"/>
                  </a:schemeClr>
                </a:solidFill>
              </a:rPr>
              <a:t>and judgments in cases alleging false claims in connection with federally insured residential mortgages totaled nearly $1.7 billion in fiscal year 2016 – the second highest annual recovery in this area.  </a:t>
            </a:r>
            <a:endParaRPr lang="en-US" sz="2000" dirty="0" smtClean="0">
              <a:solidFill>
                <a:schemeClr val="tx2">
                  <a:lumMod val="50000"/>
                </a:schemeClr>
              </a:solidFill>
            </a:endParaRPr>
          </a:p>
          <a:p>
            <a:pPr lvl="2"/>
            <a:r>
              <a:rPr lang="en-US" sz="2000" dirty="0">
                <a:solidFill>
                  <a:schemeClr val="tx2">
                    <a:lumMod val="50000"/>
                  </a:schemeClr>
                </a:solidFill>
              </a:rPr>
              <a:t>In the last 8 years, the U.S. has recovered more money from private contractors based on alleged fraud against the Government than it had in the previous 153 years.</a:t>
            </a:r>
          </a:p>
          <a:p>
            <a:pPr lvl="2"/>
            <a:r>
              <a:rPr lang="en-US" sz="2000" dirty="0">
                <a:solidFill>
                  <a:schemeClr val="tx2">
                    <a:lumMod val="50000"/>
                  </a:schemeClr>
                </a:solidFill>
              </a:rPr>
              <a:t>Total recoveries since FY 2009 is $31.3 Billion.</a:t>
            </a:r>
          </a:p>
          <a:p>
            <a:pPr lvl="2"/>
            <a:endParaRPr lang="en-US" sz="2000" b="1" dirty="0"/>
          </a:p>
          <a:p>
            <a:pPr marL="0" lvl="0" indent="0">
              <a:buNone/>
            </a:pPr>
            <a:endParaRPr lang="en-US" sz="2800" b="1" dirty="0" smtClean="0"/>
          </a:p>
        </p:txBody>
      </p:sp>
      <p:sp>
        <p:nvSpPr>
          <p:cNvPr id="4" name="AutoShape 4"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05841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848600" cy="836103"/>
          </a:xfrm>
        </p:spPr>
        <p:txBody>
          <a:bodyPr/>
          <a:lstStyle/>
          <a:p>
            <a:r>
              <a:rPr lang="en-US" dirty="0"/>
              <a:t>Why We Are Here: Trends</a:t>
            </a:r>
            <a:endParaRPr lang="en-US" dirty="0">
              <a:solidFill>
                <a:schemeClr val="accent6">
                  <a:lumMod val="60000"/>
                  <a:lumOff val="40000"/>
                </a:schemeClr>
              </a:solidFill>
            </a:endParaRPr>
          </a:p>
        </p:txBody>
      </p:sp>
      <p:sp>
        <p:nvSpPr>
          <p:cNvPr id="3" name="Content Placeholder 2"/>
          <p:cNvSpPr>
            <a:spLocks noGrp="1"/>
          </p:cNvSpPr>
          <p:nvPr>
            <p:ph idx="1"/>
          </p:nvPr>
        </p:nvSpPr>
        <p:spPr>
          <a:xfrm>
            <a:off x="457200" y="1371600"/>
            <a:ext cx="8153400" cy="4525963"/>
          </a:xfrm>
        </p:spPr>
        <p:txBody>
          <a:bodyPr/>
          <a:lstStyle/>
          <a:p>
            <a:r>
              <a:rPr lang="en-US" b="1" dirty="0" smtClean="0">
                <a:solidFill>
                  <a:schemeClr val="tx2">
                    <a:lumMod val="50000"/>
                  </a:schemeClr>
                </a:solidFill>
              </a:rPr>
              <a:t>Trends</a:t>
            </a:r>
          </a:p>
          <a:p>
            <a:pPr lvl="1"/>
            <a:r>
              <a:rPr lang="en-US" sz="2400" b="1" dirty="0" smtClean="0">
                <a:solidFill>
                  <a:schemeClr val="tx2">
                    <a:lumMod val="50000"/>
                  </a:schemeClr>
                </a:solidFill>
              </a:rPr>
              <a:t>DOJ </a:t>
            </a:r>
            <a:r>
              <a:rPr lang="en-US" sz="2400" b="1" dirty="0">
                <a:solidFill>
                  <a:schemeClr val="tx2">
                    <a:lumMod val="50000"/>
                  </a:schemeClr>
                </a:solidFill>
              </a:rPr>
              <a:t>recoveries:</a:t>
            </a:r>
          </a:p>
          <a:p>
            <a:pPr lvl="2"/>
            <a:r>
              <a:rPr lang="en-US" sz="2000" dirty="0" smtClean="0">
                <a:solidFill>
                  <a:schemeClr val="tx2">
                    <a:lumMod val="50000"/>
                  </a:schemeClr>
                </a:solidFill>
              </a:rPr>
              <a:t>Of </a:t>
            </a:r>
            <a:r>
              <a:rPr lang="en-US" sz="2000" dirty="0">
                <a:solidFill>
                  <a:schemeClr val="tx2">
                    <a:lumMod val="50000"/>
                  </a:schemeClr>
                </a:solidFill>
              </a:rPr>
              <a:t>the $4.7 billion the government recovered in fiscal year 2016, $2.9 billion related to lawsuits filed under the </a:t>
            </a:r>
            <a:r>
              <a:rPr lang="en-US" sz="2000" i="1" dirty="0">
                <a:solidFill>
                  <a:schemeClr val="tx2">
                    <a:lumMod val="50000"/>
                  </a:schemeClr>
                </a:solidFill>
              </a:rPr>
              <a:t>qui </a:t>
            </a:r>
            <a:r>
              <a:rPr lang="en-US" sz="2000" i="1" dirty="0" smtClean="0">
                <a:solidFill>
                  <a:schemeClr val="tx2">
                    <a:lumMod val="50000"/>
                  </a:schemeClr>
                </a:solidFill>
              </a:rPr>
              <a:t>tam </a:t>
            </a:r>
            <a:r>
              <a:rPr lang="en-US" sz="2000" dirty="0" smtClean="0">
                <a:solidFill>
                  <a:schemeClr val="tx2">
                    <a:lumMod val="50000"/>
                  </a:schemeClr>
                </a:solidFill>
              </a:rPr>
              <a:t>provisions </a:t>
            </a:r>
            <a:r>
              <a:rPr lang="en-US" sz="2000" dirty="0">
                <a:solidFill>
                  <a:schemeClr val="tx2">
                    <a:lumMod val="50000"/>
                  </a:schemeClr>
                </a:solidFill>
              </a:rPr>
              <a:t>of the False Claims Act.  During the same period, the government paid out $519 million to the individuals who exposed fraud and false claims by filing a </a:t>
            </a:r>
            <a:r>
              <a:rPr lang="en-US" sz="2000" i="1" dirty="0">
                <a:solidFill>
                  <a:schemeClr val="tx2">
                    <a:lumMod val="50000"/>
                  </a:schemeClr>
                </a:solidFill>
              </a:rPr>
              <a:t>qui tam</a:t>
            </a:r>
            <a:r>
              <a:rPr lang="en-US" sz="2000" dirty="0">
                <a:solidFill>
                  <a:schemeClr val="tx2">
                    <a:lumMod val="50000"/>
                  </a:schemeClr>
                </a:solidFill>
              </a:rPr>
              <a:t> complaint. </a:t>
            </a:r>
            <a:endParaRPr lang="en-US" sz="2000" dirty="0" smtClean="0">
              <a:solidFill>
                <a:schemeClr val="tx2">
                  <a:lumMod val="50000"/>
                </a:schemeClr>
              </a:solidFill>
            </a:endParaRPr>
          </a:p>
          <a:p>
            <a:pPr lvl="2"/>
            <a:r>
              <a:rPr lang="en-US" sz="2000" dirty="0">
                <a:solidFill>
                  <a:schemeClr val="tx2">
                    <a:lumMod val="50000"/>
                  </a:schemeClr>
                </a:solidFill>
              </a:rPr>
              <a:t>The number of lawsuits filed under the </a:t>
            </a:r>
            <a:r>
              <a:rPr lang="en-US" sz="2000" i="1" dirty="0">
                <a:solidFill>
                  <a:schemeClr val="tx2">
                    <a:lumMod val="50000"/>
                  </a:schemeClr>
                </a:solidFill>
              </a:rPr>
              <a:t>qui tam</a:t>
            </a:r>
            <a:r>
              <a:rPr lang="en-US" sz="2000" dirty="0">
                <a:solidFill>
                  <a:schemeClr val="tx2">
                    <a:lumMod val="50000"/>
                  </a:schemeClr>
                </a:solidFill>
              </a:rPr>
              <a:t> provisions of the Act has grown significantly since 1986, with 702 </a:t>
            </a:r>
            <a:r>
              <a:rPr lang="en-US" sz="2000" i="1" dirty="0">
                <a:solidFill>
                  <a:schemeClr val="tx2">
                    <a:lumMod val="50000"/>
                  </a:schemeClr>
                </a:solidFill>
              </a:rPr>
              <a:t>qui </a:t>
            </a:r>
            <a:r>
              <a:rPr lang="en-US" sz="2000" i="1" dirty="0" smtClean="0">
                <a:solidFill>
                  <a:schemeClr val="tx2">
                    <a:lumMod val="50000"/>
                  </a:schemeClr>
                </a:solidFill>
              </a:rPr>
              <a:t>tam </a:t>
            </a:r>
            <a:r>
              <a:rPr lang="en-US" sz="2000" dirty="0" smtClean="0">
                <a:solidFill>
                  <a:schemeClr val="tx2">
                    <a:lumMod val="50000"/>
                  </a:schemeClr>
                </a:solidFill>
              </a:rPr>
              <a:t>suits </a:t>
            </a:r>
            <a:r>
              <a:rPr lang="en-US" sz="2000" dirty="0">
                <a:solidFill>
                  <a:schemeClr val="tx2">
                    <a:lumMod val="50000"/>
                  </a:schemeClr>
                </a:solidFill>
              </a:rPr>
              <a:t>filed this past year – an average of 13.5 new cases every week.  </a:t>
            </a:r>
          </a:p>
          <a:p>
            <a:pPr lvl="2"/>
            <a:r>
              <a:rPr lang="en-US" sz="2000" dirty="0">
                <a:solidFill>
                  <a:schemeClr val="tx2">
                    <a:lumMod val="50000"/>
                  </a:schemeClr>
                </a:solidFill>
              </a:rPr>
              <a:t>The growing number of </a:t>
            </a:r>
            <a:r>
              <a:rPr lang="en-US" sz="2000" i="1" dirty="0">
                <a:solidFill>
                  <a:schemeClr val="tx2">
                    <a:lumMod val="50000"/>
                  </a:schemeClr>
                </a:solidFill>
              </a:rPr>
              <a:t>qui tam</a:t>
            </a:r>
            <a:r>
              <a:rPr lang="en-US" sz="2000" dirty="0">
                <a:solidFill>
                  <a:schemeClr val="tx2">
                    <a:lumMod val="50000"/>
                  </a:schemeClr>
                </a:solidFill>
              </a:rPr>
              <a:t> lawsuits, particularly since 2009, has led to increased recoveries. </a:t>
            </a:r>
            <a:endParaRPr lang="en-US" sz="2000" dirty="0" smtClean="0">
              <a:solidFill>
                <a:schemeClr val="tx2">
                  <a:lumMod val="50000"/>
                </a:schemeClr>
              </a:solidFill>
            </a:endParaRPr>
          </a:p>
        </p:txBody>
      </p:sp>
      <p:sp>
        <p:nvSpPr>
          <p:cNvPr id="4" name="AutoShape 4"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22033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848600" cy="836103"/>
          </a:xfrm>
        </p:spPr>
        <p:txBody>
          <a:bodyPr/>
          <a:lstStyle/>
          <a:p>
            <a:pPr algn="l"/>
            <a:r>
              <a:rPr lang="en-US" dirty="0" smtClean="0"/>
              <a:t>         Why </a:t>
            </a:r>
            <a:r>
              <a:rPr lang="en-US" dirty="0"/>
              <a:t>We Are </a:t>
            </a:r>
            <a:r>
              <a:rPr lang="en-US" dirty="0" smtClean="0"/>
              <a:t>Here</a:t>
            </a:r>
            <a:br>
              <a:rPr lang="en-US" dirty="0" smtClean="0"/>
            </a:br>
            <a:endParaRPr lang="en-US" dirty="0">
              <a:solidFill>
                <a:schemeClr val="accent6">
                  <a:lumMod val="60000"/>
                  <a:lumOff val="40000"/>
                </a:schemeClr>
              </a:solidFill>
            </a:endParaRPr>
          </a:p>
        </p:txBody>
      </p:sp>
      <p:sp>
        <p:nvSpPr>
          <p:cNvPr id="3" name="Content Placeholder 2"/>
          <p:cNvSpPr>
            <a:spLocks noGrp="1"/>
          </p:cNvSpPr>
          <p:nvPr>
            <p:ph idx="1"/>
          </p:nvPr>
        </p:nvSpPr>
        <p:spPr>
          <a:xfrm>
            <a:off x="457200" y="1371600"/>
            <a:ext cx="7924800" cy="4953000"/>
          </a:xfrm>
        </p:spPr>
        <p:txBody>
          <a:bodyPr/>
          <a:lstStyle/>
          <a:p>
            <a:r>
              <a:rPr lang="en-US" b="1" dirty="0" smtClean="0">
                <a:solidFill>
                  <a:schemeClr val="tx2">
                    <a:lumMod val="50000"/>
                  </a:schemeClr>
                </a:solidFill>
              </a:rPr>
              <a:t>Trends</a:t>
            </a:r>
          </a:p>
          <a:p>
            <a:pPr lvl="1"/>
            <a:r>
              <a:rPr lang="en-US" sz="2400" b="1" dirty="0" smtClean="0">
                <a:solidFill>
                  <a:schemeClr val="tx2">
                    <a:lumMod val="50000"/>
                  </a:schemeClr>
                </a:solidFill>
              </a:rPr>
              <a:t>DOJ </a:t>
            </a:r>
            <a:r>
              <a:rPr lang="en-US" sz="2400" b="1" dirty="0">
                <a:solidFill>
                  <a:schemeClr val="tx2">
                    <a:lumMod val="50000"/>
                  </a:schemeClr>
                </a:solidFill>
              </a:rPr>
              <a:t>recoveries:</a:t>
            </a:r>
          </a:p>
          <a:p>
            <a:pPr lvl="2"/>
            <a:r>
              <a:rPr lang="en-US" sz="2000" dirty="0" smtClean="0">
                <a:solidFill>
                  <a:schemeClr val="tx2">
                    <a:lumMod val="50000"/>
                  </a:schemeClr>
                </a:solidFill>
              </a:rPr>
              <a:t>From </a:t>
            </a:r>
            <a:r>
              <a:rPr lang="en-US" sz="2000" dirty="0">
                <a:solidFill>
                  <a:schemeClr val="tx2">
                    <a:lumMod val="50000"/>
                  </a:schemeClr>
                </a:solidFill>
              </a:rPr>
              <a:t>January 2009 to the end of fiscal year 2016, the government recovered nearly $24 billion in settlements and judgments related to </a:t>
            </a:r>
            <a:r>
              <a:rPr lang="en-US" sz="2000" i="1" dirty="0">
                <a:solidFill>
                  <a:schemeClr val="tx2">
                    <a:lumMod val="50000"/>
                  </a:schemeClr>
                </a:solidFill>
              </a:rPr>
              <a:t>qui tam</a:t>
            </a:r>
            <a:r>
              <a:rPr lang="en-US" sz="2000" dirty="0">
                <a:solidFill>
                  <a:schemeClr val="tx2">
                    <a:lumMod val="50000"/>
                  </a:schemeClr>
                </a:solidFill>
              </a:rPr>
              <a:t> suits and paid more than $4 billion in whistleblower awards during the same period</a:t>
            </a:r>
            <a:r>
              <a:rPr lang="en-US" sz="2000" dirty="0" smtClean="0">
                <a:solidFill>
                  <a:schemeClr val="tx2">
                    <a:lumMod val="50000"/>
                  </a:schemeClr>
                </a:solidFill>
              </a:rPr>
              <a:t>.</a:t>
            </a:r>
          </a:p>
          <a:p>
            <a:pPr lvl="1"/>
            <a:r>
              <a:rPr lang="en-US" sz="2400" b="1" dirty="0">
                <a:solidFill>
                  <a:schemeClr val="tx2">
                    <a:lumMod val="50000"/>
                  </a:schemeClr>
                </a:solidFill>
              </a:rPr>
              <a:t>Penalties have increased:</a:t>
            </a:r>
          </a:p>
          <a:p>
            <a:pPr lvl="2"/>
            <a:r>
              <a:rPr lang="en-US" sz="2000" dirty="0">
                <a:solidFill>
                  <a:schemeClr val="tx2">
                    <a:lumMod val="50000"/>
                  </a:schemeClr>
                </a:solidFill>
              </a:rPr>
              <a:t>False Claims Act Penalties Almost Double:</a:t>
            </a:r>
            <a:br>
              <a:rPr lang="en-US" sz="2000" dirty="0">
                <a:solidFill>
                  <a:schemeClr val="tx2">
                    <a:lumMod val="50000"/>
                  </a:schemeClr>
                </a:solidFill>
              </a:rPr>
            </a:br>
            <a:r>
              <a:rPr lang="en-US" sz="2000" dirty="0">
                <a:solidFill>
                  <a:schemeClr val="tx2">
                    <a:lumMod val="50000"/>
                  </a:schemeClr>
                </a:solidFill>
              </a:rPr>
              <a:t>Civil monetary penalties under certain sections of the False Claims Act are increased from $5,500 to $10,781 (minimum penalty), and from $11,000 to $21,563 (maximum penalty). </a:t>
            </a:r>
          </a:p>
          <a:p>
            <a:pPr lvl="2"/>
            <a:endParaRPr lang="en-US" sz="2000" b="1" dirty="0">
              <a:solidFill>
                <a:schemeClr val="tx2">
                  <a:lumMod val="50000"/>
                </a:schemeClr>
              </a:solidFill>
            </a:endParaRPr>
          </a:p>
          <a:p>
            <a:pPr lvl="2"/>
            <a:endParaRPr lang="en-US" sz="2000" b="1" dirty="0" smtClean="0"/>
          </a:p>
        </p:txBody>
      </p:sp>
      <p:sp>
        <p:nvSpPr>
          <p:cNvPr id="4" name="AutoShape 4"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BDAAkGBwgHBgkIBwgKCgkLDRYPDQwMDRsUFRAWIB0iIiAdHx8kKDQsJCYxJx8fLT0tMTU3Ojo6Iys/RD84QzQ5Ojf/2wBDAQoKCg0MDRoPDxo3JR8lNzc3Nzc3Nzc3Nzc3Nzc3Nzc3Nzc3Nzc3Nzc3Nzc3Nzc3Nzc3Nzc3Nzc3Nzc3Nzc3Nzf/wAARCADcAMgDASIAAhEBAxEB/8QAHAAAAgIDAQEAAAAAAAAAAAAABAUDBgECBwAI/8QAPBAAAgEDAwIFAwMCBAUDBQAAAQIDAAQRBRIhMUEGEyJRYRQycSNCgQeRJDNSwRVDU6HRJXKxFjRiguH/xAAZAQADAQEBAAAAAAAAAAAAAAABAgMABAX/xAAiEQACAgICAwEBAQEAAAAAAAAAAQIRAyESMQQTQVEiFGH/2gAMAwEAAhEDEQA/AOZdTU8PFQp7mt1alKBDPisF+KhZ61L5oBJLi6+ltGI/zH4FLdPfbciViP0+T+aj1CYvLt7KK1jhb6cnJ3P0UdTR6Bf4EPctPI8rcljTnRbN7jDAce9e0HwlfXwSS6XyIepBHJroFjpUFpEscKABeOlSm6OjHFvsV2enBFGRk01gttv7aNW3A7VuFCVI6KI44sftrLqBzipBJz/8VDM55Zqzo1MK0+9COIZeh+1qZu20g9qrO7LcU1hut1i24+qOhF/COSFbQZf3AW0bkdKqQfczfmotR8QCWb6aM1iF80WTRKTg15W5qORjmvRnJFJQ4ytiTinNsSEzSe0HSm4OyEmsgMCvpN0mKiBqKR90rE1ndWMTxH1imEZ4pZC3qFHo4wKaIJBINeqINXqcQ4lnisZrGaxVyZkmsE4Hufb3o3S9MudUuBDapn/Ux6L+av8AonhOzsVV5VE0w6s3QfgUspKJWGKUyg6N4N1PV286QfTW7H7n6kV0PR/C+m6VEqpF50g6u4z/AGpvJthHryF98cCt1YbQ8ZDDHJBqMsjZ1w8ZRPCMYGAK1dwv56VhZ1WUA9D0oYv/AOo+WeVcZFJ2V4UFJll3DpUkMG/1uOAa3t4SN6MO/FSsRnaO1NxoWyGVEHIA+KEuQGU9KKl6Hil8xK9TSsKBCMFhWLiYx2cpBxlTmpGGcse9LtRl22cg+KWPYMitNlMt3YXxZjyTVqs3yBn2qs+XtlVvmn1k+UBrokjhiHSGswctUMjVJanLCotDjyyTOKKvpdkOKj09fSDQ2qTevb81gA6tzW2/mh1atwaAwSrgYoiOagN1SI1FAY0V/mvUGsuBya9TWCjkNbW8Mt1OkEC7nc4AFQrIGHWrp/TSyjmv7i6kGWiGE+K6W6RLHHlJIuHh/SItNsI4gih8Zc9yablOMAVGoPmBe1FFMrgGuaWz041HQqumZCQ/A/GRSyeGWBfqbKTAHLJ+1qcXqEZyrMPikV1L5eRC2M9UNROhGsWpQ3eAhAkU+pfapbiSQRiVP86A7l+R3qmanIbe6+ot22MeTiibTxYipsu8DI++qKL7QryQumXi31mKZQ5O1iOVPUGjYpDKAU5z3rniatbXzLHuZGzhJAOtdL0yFbeziXrhBye9Nbb2JJRS0DzRNjkkE0rusq+DnFO5sHnNLL0Bxx2pJMCQsup9gAzSnUnJsnfPpHFTakJ2vVWKNiuBluwqK+s7lrAQxQO7E56U0FuyOeVRpFeZwcU0sZDsH5oBtF1Zn/TsZfzTiw0XVSoBtGB+TVpHFE2kaiLE5ep18Oau/H0wHyWo208N6rCDI8SkDsDzSOLH5IZWxCQ5+KS3s+6c80zkby7crI6xsOCGPINBpoN7cbrhpIo7YfdM5wtLwYFJWBq/NTKajljs4dyxXjTOPZcA1GknuaVocJzUiniht2ehrPm4GM1jE7y4GAa9Q2/dXqNGOTB2B4q6f061GK2v5oZpNnmD05PU1TG+K3t95ni2kht4xiuuStHLik4STO/JLuwwP5oy3bcMDpVYt3ntYoRJkqUGTTzTpwygg1zNHq9hlxHuHBquavp4kUsOGHQirVw4yPal96gCliOnaklH6PCfw5NrsUiBhJ6W9+xo7+nPgkaxI2ra0rJpcJ9KH/msP9qeHw9P4l1QQNGY7NDmWUjt7CrRqU8ItItJsV22seEAU43fINXwrRx+W6kDXkVvcXUcFtawrCvRFT7FHvTESM6lQcdh80rmjltriC0tuqkGVicmQewNMjtfcVOPb4oz7KeI7iwK4trncSWIWgroPCvOSO9MJpJYxjfuHzSySd2dllwUx1rmlGPw7lZqoP07S4DsoJRPmkB1a7aaQ3sjpGOiKKtNrZebArHPNTr4eh1Bgmwn3YCrQWjx/ItydMp8WpySDKXkyuftjAJzV88IQ6hNZGXUkKEH0ZHLCm2l+G7SwCeXFGSvUsmTTJJo7iZ4IXH6fDDHarJUcqUr2wcglQQx259I96G1HWrXT4yplSScD7FqDXJlvLoaZaSlMD9WUdF+KRx6RBqOsR2Nj5jQQ/8A3Ezjqfg0yGN7Oyjv3n1zWyqWC+v/AN5Haqx4h8Sy6zceXD+jYR8RQrwCPc088c3ouoBpOnHFpbHBx+5hXPnSW3OHB/tUZSvRWMa2NI5QBxUonz3pOtzx1rP1XzScSvIdC5wOa8LgMetJXuuOtSQT5PWtxNyHQm+a9S36jjrXq3E3Io4XmmPh+BZ9btI3Pp35NLi2elbwSSQzpNE210OVNdDOaLppnd5I1K9BjGMGoET6d9yHCHjHtVQ0jxvHKiR3aFZMY47mn9trFvOcK3B6qe1c9NaZ6ialuLLDbT5Tg/8AeiCvn4iRdzt7dqrwl9a+USdxwuKswkOj2QklBkupRwq00VYmWagr+kV9PDptn9HAcSMP1XAziq27GBvRkFh6Q54A/PY0YrTCC4uJ2eaNWLKQmTk9vmitFsX1GRDcj0dVZo9j/wA1ZaOBybdsj0k2Wk25udQkaKNuqyNuYk9hWLW6jZ3lSKRIpGJVZV2kik10Fh8ay/W5dYRiEPyF+cVdDD9TaL9QnmBxkMDyooTja0WwZfWxHciI8q+0Hs1JdUkitInkZ1IA7UzGnXF9PMunyFokPWVcZ/FKtW8K6pcrtl2mPuAa5lik3s7ZeVFR/llftfFOoRkIjqyZ4UjoK6H4a8VwGFIruERH/qDoap134IurK0TUEuEkiLDcgH2e1aeaFgaObDDunSuyMUeXKTbOzW80dzCJIWDKw7UJqEsOlWMskMYV24Ud2Y9K5p4L1S/tb42cU4aBvUgPOz8/FP7m4m1q6aW9Sd9KQMqywnaAR1Y1hSWKSfRtNlmuIGS6umIBL8sx+Pih/EOo/wD0Z4UGCG1LUc89CM9TUlgltHbya3qX6Wl2Cnyd55lx0/Nca8YeK7vxRrkmoT5WIemCLtGnagw3RYNP1oINsjbvcnvUl5dQ3KHGM1RkuCe+KJjupB3yKl6yqyDK69DHaeKFNyQcE1E1yzDmoJDnmjQLDUmLsOeKMScKBzSeOXbW/nGtQbGxuj716lJl+a9Wo1goAHSts4HWtWicVjBHWnIhFpMIrqGU9EcGumz2lpqEEdzAwRioIZeK5au09a6H/SrS77VbwyuxGl2xy7N+4+wpJRvo6MGVQtMunhPS5LG2bUtSIbj9JSKIYy6peE7yrsCWPaNO+azrN617diKyKNbQ+kxE4JPuK9Javb2X0an/ABNyN0hBwQnsKZKic5OTtgcmbydY4VZYv+UyHKMo9/Y1btOt2t7Zc9R1J7Uo8P2DRjdcPuC85xjA7ZFMGL3tyFRysRGOPb5phBZ4q8NjV0F3ZMq3adCOjD2qsQapqGmK1peF4yRtIf8A2NdMjRUQIgwq8AVFdWNrersu7dZB7kcismCyn2fiDyrDygg8wY2ydjRo16OSFlaIhyMZzwKYP4S0tj6PMQDsDWB4c0m1cGZnJPQMetNo1iPTtWgtre5t9SR5ImPoWIZ8wfIrafwlpt5Ck9nHPC74I5wAPkVbbbTrK1/yYEB+eTQmtXrenS7ME3Mwy20fYtYxVNP0/S4LmU7ljhiBD84aU/8AimMEMf0El7fhksQT9LaA43e2fesxWkWpXYtlhEVlaDdPL3YjtmhLrUF1fVEaPi1iGIU7YHelk6QYqys+Jzc6zZqtw7LEjcQjhQO3FUq78Ng5Mf5rqeq2yyQN5YHAwapbTvbymKZSMdCe9R5MpSZSrjRLmDlQSKDZZ4Th1NdMiWOdckDmoLjS4JQcoKPs/QcDna3OMZrY3CkcirVeeGY3yYxSebw7OkyoCACeSe1NyQFGXQutYpruXy7dNx7+wp7Z+HZZCDczBB7Cm+madHax7EXHHJ96ZpblRwKlLJ+HXj8ddyArPRNPt8ExiRvdjmvUzjgK5ZuTXqlyOhYUjn7AewobbvY+wqVmNacgYAyx6AdzXYeSF6HotzrmrQadZjMszYz2Udya7jcx2XhXw/DodixRymGdRyW7k0F/T/w/H4W0E6nfR/8AqN0ucYyUU9AKlS7a4E8l1FFv54Y7vT8/iijA+kYF5alNy7QQ57sKMF02o6nKGhR8NhGz6lUe9D6PZFlmjt2USgehZD7/AO1OtI0ueGUG5thGy8ZWTcrD444oswVK3losUK5P/MUdye1Zu7yPRrdV8svcS87ewo5bcC6aU4I/auOnzUGq6eL+JQPTKnKE0DC1NR1aQxOFgjEh4Vz/AN62Gu3trMFvbNWg/bMh4PvWgs9RRVjuLFbp+nmq+zA7URDoctwsa3QWGBDny0PPzzRMNxcR/TC5BLRkZHuaFs0MrPdXAOxeUDdazIi3E8cMClYouFx0FaXZN64gVJfIiP6jDjd8VhSGS+e3ja+uiAOkCD2+fzSH61ZZHit1mOo3RyJQcAfH8U68QTRWmntHJHueUcLjP9qV2jWvh/RG17U28uRhsh3/ALSfYVnpWN2a6/dLo1hHpMT4dl3XMvcmq9pUawTq8syorNhSTgk+1b+IZotkJv7lZbpgJN6/bIp6DPvQEcsU4j37Xj7BuufioN2VSosuSrSE/bnv3pVqelw3Sb0Uc9vasQ3M9qXjdXmtiMgketB/uKGuruWJxNZuJID7dqUPQllt57Z8RnIB6GjYkl8vdJwPcmtrrV7cxlp48sOwHNBRXYuiQVcKeiHoKVsrjxufR6e9IOyFQfdjUccW9t7ksT70wjtImTJTn2rHkhRuUEfFLZ2QwpGsUW08jrRiIAMioQ3I9xWZblY4zk9qXsrRMcZwOtepDfaykSGOFt0zdPivVuJnIqDxEdKvX9KPCg1TUv8Ai+pRf4C1OY9w4kf/APlUaQ5UjPWun+D/AOpem2ljb6Xq9mLaGJdqzRDg/JFdp4hYvEWoSX8kotnBijYL6OSB3OPipNNsTDA0bJE4/wCqn6iMPZh2o22s9C1j/E6Nexea/OEbBP5FBXGk6rpkrSWsIY9S0Zxn8iiYmWwiMpeNHt5CMebancn8r2qE6tf2E6W11cb/ADOIZkHDfBHaobfWJXl8nVIGjdRksBg/xSvzpJtUe7u1kNrGcW6N1/Jo0wMuek6ubq5a0ulUSjlHHRxTJYpEl3ecSp6of9qp+jXlv9UbhCN8IIVD7HrVhg1mzAy5Ks3Lc9KzQBsM1rP5pixCFLNxyaEGr2JHE1bLqliSR52COxrbMbRCS3jwIg7n7tta3epWllGDcSKGxkIOtAahqkd0yWWnzgs5/Ukz9ooC4htYkktpVYxYy5Jy5+AayNRBB9R4h1lTJxDGcgA9FpF/US5j1W/SzwXsrM8IDwxFWKa5i8K+HwRgXt2fQrdVBqlTXNumQ8gMj9TnuaTI/hSC+gY1PSPJlsWs5hHIoVhvzj8Col05QmNJ1L7eVguRz+M9qTeILcR3it5hAI/b1rNnPcNauBKpkjOQG7ikS1aM5Fss9Vj2Jb6oWtLleEL/AGkfDUNq9nPaObiBm8uQZDx/b/NKbSOTU0MVw2WHQPyD+KZWKanpsIW3nSSAHmKYZA/FLQUyv6hcyuhDxDcD9wHWsWWoICCG5HY1ZHgtdSJ3wGCXvsOQaS3PgmZ5Xmtr0jJyQR0rOKZfHmcBlb6nvH3Cp2ug2CSBx2pGPDd9DjN8n4pjDomxA1xqLfKquanwZ1f6onrm9ESM4BYgdBSS4m1PUYHaxRWK9YgfX/ankumadDIJI5byWTuhTAamFjpxaaOe3shbuhz5ssn+1MopEcnkOXRTNMsrj6nbdxSRynlg45r1dR1KCG8WJ3SOWRR62jPNepZXZTHljx2jixesE5GDUKyA1tnNdZ5yJ7a4ns5RLZzyQyA8MjEVddF/qp4h01FiuvLvox/1ODVFBrNAJ2rTv6o+HNVVY9aszaydNxXI/vT5LLw/qcZaw1WPbIORvHNfPKI0rrHGhd24VQMk1f8Awv4KWzVL/V3aORfUkKsQB+TWboFHQG8H3EThrG5Rh0wT1FYHhq+hj8v6USAkktu5/FU/VPFt68jWmiSy+nguvP8AatrjxH4m0uziFzflvMwM49S0VN/QcUWq48M37Q7YbUoQcj1UEfDHiCdQZU2bCQQD947VW5/FXiG2mVo75riMDLKOuaa3PibW7mxS/sLwgAYlhx9p963MHEsekaBq2nrMvkwkS8+vqP5rHnQaNKH8QXUTCM74okOWJ7Zqk2nirVobwNc38lxaOQGP+g0fqukR3c3/ABAM0jMBnnOR8UHJjKIs8R6tLrmpyXUjMI87Yl/0rSn/AIZO/wCrC5bBzg1YobSJAMID+aJSPHQAD4qLZSina4kLXdv9TkN5eF+TQNkEjuGikfG4EBj2z0pv4tQK6SBQXUHbkdDSu0giuYgxRnJGDlsE/wAU8X/JOS2WHTLby3DyXSyEDtxgU1jeCUkJLG2eozVPNoNu1XuEx8ZH96GZxDP5LhVGMrJGef5rVZroudxHFE6DymOc5ZOwrVLVnCzQ3MseegPNLtF1SSQPb3J3Oi5Vu7inEU+6MMQRnsR0pXoPYtvNGmnYut85Y9SRik8emass4Cal5fsX74q1lyftxQ0VhtnEyO+T1U8g0UwSQvj0DXrpR5OuWx+C+DQ8+g+MtObzRbreoOu185qw2mkJC/1M05SIHLb+n4rGt6+ViEGnSSwRKctOnf4ooxt4UhvfNP1tg9s7LkjJIr1MPDOtXupwyR3squUwVx1x816ka2PZwwdQADk8Ae9ME0jUmjEotJNh6ZGKtH9MNHgvJLi/uUD+WdkankA9zV3v4FwV2gfxWyZnF0kX8fxPYuUmcYcSQtsmjZG9iKK0yxudUu0tbGMySMeT2X8mr3J4ak16fyYl2Rg+uYjp+Kstra2PhuyFjpVv5s4GXI5b8saaOTkuieXEscqTsWaBoFn4aiEt0VmvX/dj/soqLVpb/Wbk2cCGMKeUz1+T+KNihudRlZ42SSIjEszjhf8A2+1DTX4hge30sZ8psTO33v8AimX/AElZiG2sdFIWNkmvJMqxB+wjrisK0uqg217CrMD6JYz/APNaW2lNcsk7Jtzw5Pf/APL804HlWkWMYwOvdqD0YqV8r2c0nl+YwXjLJgfivadqAspvP2H6dxh4sfcfarGZluTtKq8UvCEftPsahj0uKWItPGFdGOz2z70U9AK9LLG9yWDCKJwf0l6Z9iab+F9Ve2iMNyS9qGxuHJiP/ihrjR3gvBhWdZvUWz6VP4phBZThlJiTCqQ0gOMj5pnTNsfXenEr9RbkMrDOF7/IpcJo165JHUVFokOsWRMTNvtSTtXuo7YNMX09GZpJUwxHPq6VOSQ6Yh1OygvoGUllkzlHPOP4qvTaXqMI2wMcA5xG3B/irUVbeVUFhnAIHWs/RzyDKjA+TWTpGcUylyNqds3+I09iAOWKdf5oC9dJ5IZYIjGynLZNXaS8urZigfODjB5qKbVLZl/xenwyHuwGKKe7oVwKb9a0Mokdck56HFGx69cRbcSFs9FPNWS60/TZrZLqKxVozz6DyKU/SaHvYyW08R+D0rc0x/RkW6N4PEFwpHmw/wAFacaf4hiJO6EMR1AOD/akyJpSnMdzcL+TU5TTJSHbUZFfGNxTPFH+RfXNfB3rev2k2lyW4TbISMLnJqO6jjbSTBaxokEyq0wDZZv57UqS104y7xqK7iCPUnBptp1x5ELQNqNrcRbNsSSjhD70dA4y+ol8KQwWWt3Ntb5MMsSumWLf969ROhnydVtp72/tJI442j3BwDg16gw0ym/0+1eOw0yeNzjEpNdGs7N9UtUuirLb9TngkVTvAXgv6MtfeIAqp1WAnp8mr5d3pu4VtoFeC1YbYmQfefbHtSOFyZ0LyHHGoLsE1G/SG38nTQsafb5hHBPsPmldppiSTrqd3JLbQ7drKx9UnwabtaQaNFDJrLq0efTD/pPufmlepx3mq3oeJj5BOYj+0r2P596ekjnbbM6rcBnSztg8EOP02jHplHsR2rSx0QqFuLg8Hge/4qx2mnLHCpuVVpB054qGd5JXMVrE0pHDhR9lYDYvubiK2jChckdAvRT80rZXunzISgJ6jop+KcDQr5Cfq5I0z92GyWHaj4dLtoY1O1pT88ChQFsratHG3kQxuT+4qOM0VHbSSyrcyy+TEowUbvTe5QRKULwxIo56ZpWbjSkuGa7neZkAbHQBayiw2by3ljbErnzCRjPWg59SluSiWdi7bemeBQ11rlvaTg21iGjlJ8t2GcGl9xf6tdPsRXUKclkHX8UXS7Ck5dIctNqc7fq3kVpD02r91aWo06yuv1LiaeUj15OQaTraX80rSMVXd2c9PmjbXScIplkLlTyBxuqfOH6VWDL+B+oa5FEwhsooxKeQCKA0m/upb6W3vGBZhuTHamsMSKXd7KJjtxuPWkMm23NtKXHniQkc8hfanTjLonOM4PZ7xPFJEEmiH3cP+aqtzK4yZZMV0u+sBqGnv5J/zE4+DXD75rlbuaC5dt8blSKaKFkyw2HiYac5j9UsBPI9vxTyx1izv0LxRkgH1enkVznFG6Pqc2k3q3MHI6Oh6MKEoJlsXkyjp9F+litLkbkCg+3SgZLOJScjj4pzbSaZ4gsxc2g8qTHqC8YP4pfPp11GT5cgdR7mo9M79SVgRtYD0JrU2cfZiPxW0kU6H1xnA7ivJIpOCcH5oiaIntto9DYr1E8H5r1bZuJeg8+qSRlQk/mLlYI24x2Yn/aj1kh8P23n4NzenCvg5EA/HajobBLG3aG0lis1P3ybssf/ABWsMGkW0r3TurSlcNI3q3D5qy0eawG2sbjVfOF1Cl0sjK6TkZDr/sRT3T9IazthCHVVByFAyf4qOTW4YYWEETvtA9Ea9j3AqUX9zs3nbEhUlnbjbR7ASPBDGCHyCDyZW5/tUM+pW1uofzCR0ygwP5pdqEsUFzGZZWmmdMgp9rj2B96BN1HJaJLYWaSqx/y5XwR75/FCjWTaprjxCRrSMEqcEYyT+KXGTU70LvuZgj9kTbg/NGrNqdzEv09ssACFX2jJV+xz3Fe06LWVuC12zNGRxjjDe2PajQLAINHndW89Z3diVZm9vegf+EoJmSVpZFUDYC3H8imt2txDdGN53ZEOUyfUpPYnuKh80Rqcdetc+XM1qJ3eP4ykuUgTyLeAbFiVVz0xW29f20PdTK5Lg5NLnvvKbIbg1zVKW2d9RiqQxuJSX8sHBqZbtY0CqeR1NVe91NhKjk/af+1Fy3sbBXDD1DNVSpCqVvY5muGlQ+sj8GhYLaC8tblyNtzAQyyHpj2pal68riK3RpJG4VFGSatGkeGLmG1+q1NZAXO7yl6DHTNPiT5HN5TjwaZP4XuA8ZtsnMfIz3qhf1X0L6HUotThTbDc8Pjs1XXD2t0swQRSBsnaOHFP9a0q18SaE9tMvpcZRx+1q6Wqdnmrao+b8Vmjta0u50XUprC8Uh4z6SRjevYigaJqC9M1G4024E1rIVOfUueGroOlatDq1v5sfpdfvT2Nc0Aoi0uJ7STzLeQo3xSSimdGHM4Ovh05hhegYe1DyWlvPy8eKq9l4muFAW5UMP8AUKbW+vQt1bj2NRcWjujkhImurJIuY3I+DXq0udUtpBlWBNerbC1E6CmlhWEl0wV3fAaRs5+PzW89xbRQ3At42uHRsSRHgD+KkXSJJt5uZcpKVZsn7HHcU1t7GyR2m8xXkxhmPG410HkCi1uby7QpZQrbSRkFXK5Dqf8AxU9rp1557Xd1KpDJtljb7W+aegJtHlqFx7VWPEmoyNOtlC2C49bew9v5omM3V3pWnQGKFTOMll59KH4oG38RJbAeZYpt6gqe1Q6XYx3N99PcENCgy0Y96b6joelLB+ivlk8kZoul2ZJt0gyw8QWE4GG8lj2Ydal1bU4baHEDB5H6Y7VUGsY7VQkZMi56tUUryD3/ADXJlzJaid2DxW3ymEy3LF2LElj1JoWSbAOetCyz4780PJOSDzXOle2dzdaIrm4aMllP5pLdXG6fIPB7UbdSc9etKyPOuFgiG6RzhR710Rjo555DF0d68ntzTzwz4Y1XXfLWOJobcHmdxjI+KO0vRYdOureTUF82br5WMhT2zXU7C6d7RcweTxxEowP4qsYHE/LTdR7A/D/hfTdAiUxIJbj90zDJpw5DZUjIPWtVkDKCOM9j1qOUsvCqTnrVKoi25bYh1vTMRsV+1vtYftNL9O1GbTCsc3+SRgrVklu7WEYuJAGIxt64pS1sEnkmO1425Xfxj8CmQov8S6Do3jG2VXm+nvVH6UmMMPg+4rm2rf0z8R6ezGKFLuEdGjPJ/iuphYRm5uVijVV2hmOG/io4datLFGNrcS3UgGApPFK2kOrOIXmhapp8Imv7GWCMnAdxxmhVSrV458Rahr9+sV7H5EUGQsSnIPzVdVKWyqiaKlTImKyFqRQKA9GAK9W4FerBo+ghbRMNom3jOcA1sltCDtxkfJ71U7qeTT5bc2zFSx5zzVttnM0Cu+NxHaqPRyBKgbQAenaqT4lhkTWAwBAdBg/Iq3ySMkRYdcVV7qV7i4zKd3NTlk4F8WH2dsCsoGilacM4uH6uDxj2olC8krGZyx7ZNERgYoe44kUjrXLOcpbZ344QhpIw4yTnpQsydcUUOahk6Go0WTEd6pRjSqWVlfae9PL791V26OJOKtFaJzZlbea/u4rW3QszHBx2HvXTbHwt4fsLSPzIVlmx6pWbDA1WvCKJb2D3axo0zNjc4zgVcdNs4pIWlO5S/VVOB/auvHCo2ebmm5SokDWFuwW3tQzqOGZdxx+azPqNyHjBCCI9Tu+yg7i4eJvIh2xr0yowf70ovbG3iLyyIZ3xn9YlqZzJKCRYH1+yilEbXcIk+GzmobnV5LkAQxSFB1kY7F/vXM9W8W6lYO0VilrbjpmOLB/vVUvNW1DUH33l5NKT2LnFLyZRYjq+oa3aWbEvf2/mk8iBfMI/mq5e+KbWOTc0ktxJ23PkD/8AWqHjPXmtgAOgobKLEh9f+J571v1I2ZB0UnC/2oeXXLya2a2CpHC3ULSxRUq9KA6gjUIe5JPuaztqXFYNYaiMCtwK9WwHFY1HscV6txXqwKP/2Q=="/>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219200"/>
            <a:ext cx="1752600" cy="105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725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2568</TotalTime>
  <Words>2565</Words>
  <Application>Microsoft Office PowerPoint</Application>
  <PresentationFormat>On-screen Show (4:3)</PresentationFormat>
  <Paragraphs>304</Paragraphs>
  <Slides>40</Slides>
  <Notes>33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Custom Design</vt:lpstr>
      <vt:lpstr>You’ve Been Served, Now What? Crafting a Corporate Response   </vt:lpstr>
      <vt:lpstr>         Why We Are Here</vt:lpstr>
      <vt:lpstr>          Why We Are Here</vt:lpstr>
      <vt:lpstr>          Why We Are Here</vt:lpstr>
      <vt:lpstr>         Why We Are Here</vt:lpstr>
      <vt:lpstr>Why We Are Here: Trends</vt:lpstr>
      <vt:lpstr>Why We Are Here: Trends</vt:lpstr>
      <vt:lpstr>Why We Are Here: Trends</vt:lpstr>
      <vt:lpstr>         Why We Are Here </vt:lpstr>
      <vt:lpstr>Why We Are Here: Trends</vt:lpstr>
      <vt:lpstr>            Why We Are Here</vt:lpstr>
      <vt:lpstr>            Why We Are Here</vt:lpstr>
      <vt:lpstr>Types of Service  </vt:lpstr>
      <vt:lpstr>Types of Service  </vt:lpstr>
      <vt:lpstr>Types of Service  </vt:lpstr>
      <vt:lpstr>You’ve Been Served: Now What</vt:lpstr>
      <vt:lpstr> You’ve Been Served: Now What</vt:lpstr>
      <vt:lpstr>       What’s Most Important</vt:lpstr>
      <vt:lpstr>       What’s Most Important</vt:lpstr>
      <vt:lpstr>       What’s Most Important</vt:lpstr>
      <vt:lpstr>       What’s Most Important?</vt:lpstr>
      <vt:lpstr>       What’s Most Important?</vt:lpstr>
      <vt:lpstr>       What’s Most Important?</vt:lpstr>
      <vt:lpstr>       What’s Most Important</vt:lpstr>
      <vt:lpstr>       What’s Most Important</vt:lpstr>
      <vt:lpstr>       What’s Most Important</vt:lpstr>
      <vt:lpstr>       What’s Most Important</vt:lpstr>
      <vt:lpstr>       What’s Most Important</vt:lpstr>
      <vt:lpstr>       What’s Most Important?</vt:lpstr>
      <vt:lpstr>       What’s Most Important</vt:lpstr>
      <vt:lpstr>       What’s Most Important</vt:lpstr>
      <vt:lpstr>       What’s Most Important</vt:lpstr>
      <vt:lpstr>       What’s Most Important</vt:lpstr>
      <vt:lpstr>       What’s Most Important</vt:lpstr>
      <vt:lpstr>      WHISTLEBLOWERS</vt:lpstr>
      <vt:lpstr>       What’s Most Important</vt:lpstr>
      <vt:lpstr>     What’s Most Important?</vt:lpstr>
      <vt:lpstr>     What’s Most Important?</vt:lpstr>
      <vt:lpstr>               TAKEAWAYS</vt:lpstr>
      <vt:lpstr>            OUR TIME IS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York</dc:creator>
  <cp:lastModifiedBy>Tomi Bryan</cp:lastModifiedBy>
  <cp:revision>207</cp:revision>
  <cp:lastPrinted>2017-10-04T12:39:43Z</cp:lastPrinted>
  <dcterms:created xsi:type="dcterms:W3CDTF">2013-08-23T17:34:31Z</dcterms:created>
  <dcterms:modified xsi:type="dcterms:W3CDTF">2017-10-04T22:43:06Z</dcterms:modified>
</cp:coreProperties>
</file>